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9" r:id="rId3"/>
    <p:sldId id="269" r:id="rId4"/>
    <p:sldId id="260" r:id="rId5"/>
    <p:sldId id="275" r:id="rId6"/>
    <p:sldId id="274" r:id="rId7"/>
    <p:sldId id="261" r:id="rId8"/>
    <p:sldId id="258" r:id="rId9"/>
    <p:sldId id="262" r:id="rId10"/>
    <p:sldId id="280" r:id="rId11"/>
    <p:sldId id="263" r:id="rId12"/>
    <p:sldId id="283" r:id="rId13"/>
    <p:sldId id="284" r:id="rId14"/>
    <p:sldId id="285" r:id="rId15"/>
    <p:sldId id="264" r:id="rId16"/>
    <p:sldId id="265" r:id="rId17"/>
    <p:sldId id="266" r:id="rId18"/>
    <p:sldId id="286" r:id="rId19"/>
    <p:sldId id="267" r:id="rId20"/>
    <p:sldId id="282" r:id="rId21"/>
    <p:sldId id="268" r:id="rId22"/>
    <p:sldId id="270" r:id="rId23"/>
    <p:sldId id="287" r:id="rId24"/>
    <p:sldId id="271" r:id="rId25"/>
    <p:sldId id="272" r:id="rId26"/>
    <p:sldId id="273" r:id="rId27"/>
    <p:sldId id="281" r:id="rId28"/>
  </p:sldIdLst>
  <p:sldSz cx="9144000" cy="6858000" type="screen4x3"/>
  <p:notesSz cx="6858000" cy="9144000"/>
  <p:custDataLst>
    <p:tags r:id="rId29"/>
  </p:custDataLst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00"/>
    <a:srgbClr val="CC00CC"/>
    <a:srgbClr val="FF33CC"/>
    <a:srgbClr val="FF66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53" autoAdjust="0"/>
    <p:restoredTop sz="94728" autoAdjust="0"/>
  </p:normalViewPr>
  <p:slideViewPr>
    <p:cSldViewPr snapToGrid="0" showGuides="1">
      <p:cViewPr>
        <p:scale>
          <a:sx n="70" d="100"/>
          <a:sy n="70" d="100"/>
        </p:scale>
        <p:origin x="-630" y="-9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bro_de_Microsoft_Office_Excel_2007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bro_de_Microsoft_Office_Excel_2007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perspective val="0"/>
    </c:view3D>
    <c:plotArea>
      <c:layout>
        <c:manualLayout>
          <c:layoutTarget val="inner"/>
          <c:xMode val="edge"/>
          <c:yMode val="edge"/>
          <c:x val="9.3195266272189492E-2"/>
          <c:y val="0.12619047619047621"/>
          <c:w val="0.82248520710059214"/>
          <c:h val="0.52619047619047699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557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993366"/>
              </a:solidFill>
              <a:ln w="12557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557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115">
                <a:noFill/>
              </a:ln>
            </c:spPr>
            <c:txPr>
              <a:bodyPr/>
              <a:lstStyle/>
              <a:p>
                <a:pPr>
                  <a:defRPr sz="1184" b="0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Munka1!$B$2:$B$4</c:f>
              <c:strCache>
                <c:ptCount val="3"/>
                <c:pt idx="0">
                  <c:v>Gimnázium</c:v>
                </c:pt>
                <c:pt idx="1">
                  <c:v>Szakközépiskola</c:v>
                </c:pt>
                <c:pt idx="2">
                  <c:v>Szakiskola</c:v>
                </c:pt>
              </c:strCache>
            </c:strRef>
          </c:cat>
          <c:val>
            <c:numRef>
              <c:f>Munka1!$D$2:$D$4</c:f>
              <c:numCache>
                <c:formatCode>0%</c:formatCode>
                <c:ptCount val="3"/>
                <c:pt idx="0">
                  <c:v>0.67200000000000015</c:v>
                </c:pt>
                <c:pt idx="1">
                  <c:v>0.27</c:v>
                </c:pt>
                <c:pt idx="2">
                  <c:v>4.0000000000000008E-2</c:v>
                </c:pt>
              </c:numCache>
            </c:numRef>
          </c:val>
        </c:ser>
        <c:dLbls>
          <c:showPercent val="1"/>
        </c:dLbls>
      </c:pie3DChart>
      <c:spPr>
        <a:noFill/>
        <a:ln w="25382">
          <a:noFill/>
        </a:ln>
      </c:spPr>
    </c:plotArea>
    <c:legend>
      <c:legendPos val="b"/>
      <c:layout>
        <c:manualLayout>
          <c:xMode val="edge"/>
          <c:yMode val="edge"/>
          <c:wMode val="edge"/>
          <c:hMode val="edge"/>
          <c:x val="0.81804738325235116"/>
          <c:y val="0.76666666666666661"/>
          <c:w val="0.9940828530454312"/>
          <c:h val="0.91904772466821938"/>
        </c:manualLayout>
      </c:layout>
      <c:spPr>
        <a:solidFill>
          <a:srgbClr val="FFFFFF"/>
        </a:solidFill>
        <a:ln w="3140">
          <a:solidFill>
            <a:srgbClr val="000000"/>
          </a:solidFill>
          <a:prstDash val="solid"/>
        </a:ln>
      </c:spPr>
      <c:txPr>
        <a:bodyPr/>
        <a:lstStyle/>
        <a:p>
          <a:pPr>
            <a:defRPr sz="909" b="0" i="0" u="none" strike="noStrike" baseline="0">
              <a:solidFill>
                <a:srgbClr val="000000"/>
              </a:solidFill>
              <a:latin typeface="Arial CE"/>
              <a:ea typeface="Arial CE"/>
              <a:cs typeface="Arial CE"/>
            </a:defRPr>
          </a:pPr>
          <a:endParaRPr lang="es-ES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989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hPercent val="60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6052631578947421E-2"/>
          <c:y val="2.1551724137931015E-2"/>
          <c:w val="0.94078947368421106"/>
          <c:h val="0.706896551724137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640">
              <a:solidFill>
                <a:srgbClr val="000000"/>
              </a:solidFill>
              <a:prstDash val="solid"/>
            </a:ln>
          </c:spPr>
          <c:cat>
            <c:multiLvlStrRef>
              <c:f>Munka1!$A$21:$B$32</c:f>
              <c:multiLvlStrCache>
                <c:ptCount val="12"/>
                <c:lvl>
                  <c:pt idx="0">
                    <c:v>Zrínyi </c:v>
                  </c:pt>
                  <c:pt idx="1">
                    <c:v>Kölcsey </c:v>
                  </c:pt>
                  <c:pt idx="2">
                    <c:v>Vasvári</c:v>
                  </c:pt>
                  <c:pt idx="3">
                    <c:v>Arany </c:v>
                  </c:pt>
                  <c:pt idx="4">
                    <c:v>Kossuth</c:v>
                  </c:pt>
                  <c:pt idx="5">
                    <c:v>Krúdy </c:v>
                  </c:pt>
                  <c:pt idx="6">
                    <c:v>Inczédy</c:v>
                  </c:pt>
                  <c:pt idx="7">
                    <c:v>Bánki</c:v>
                  </c:pt>
                  <c:pt idx="8">
                    <c:v>Sipkay</c:v>
                  </c:pt>
                  <c:pt idx="9">
                    <c:v>Vásárhelyi</c:v>
                  </c:pt>
                  <c:pt idx="10">
                    <c:v>Wesselényi</c:v>
                  </c:pt>
                  <c:pt idx="11">
                    <c:v>Széchényi</c:v>
                  </c:pt>
                </c:lvl>
                <c:lvl>
                  <c:pt idx="0">
                    <c:v>Gimnázium</c:v>
                  </c:pt>
                  <c:pt idx="6">
                    <c:v>Szakközépiskola</c:v>
                  </c:pt>
                </c:lvl>
              </c:multiLvlStrCache>
            </c:multiLvlStrRef>
          </c:cat>
          <c:val>
            <c:numRef>
              <c:f>Munka1!$C$21:$C$32</c:f>
              <c:numCache>
                <c:formatCode>General</c:formatCode>
                <c:ptCount val="12"/>
                <c:pt idx="0">
                  <c:v>19</c:v>
                </c:pt>
                <c:pt idx="1">
                  <c:v>10</c:v>
                </c:pt>
                <c:pt idx="2">
                  <c:v>8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5</c:v>
                </c:pt>
                <c:pt idx="7">
                  <c:v>2</c:v>
                </c:pt>
                <c:pt idx="8">
                  <c:v>12</c:v>
                </c:pt>
                <c:pt idx="9">
                  <c:v>8</c:v>
                </c:pt>
                <c:pt idx="10">
                  <c:v>5</c:v>
                </c:pt>
                <c:pt idx="11">
                  <c:v>1</c:v>
                </c:pt>
              </c:numCache>
            </c:numRef>
          </c:val>
        </c:ser>
        <c:shape val="box"/>
        <c:axId val="125685760"/>
        <c:axId val="125687296"/>
        <c:axId val="0"/>
      </c:bar3DChart>
      <c:catAx>
        <c:axId val="125685760"/>
        <c:scaling>
          <c:orientation val="minMax"/>
        </c:scaling>
        <c:axPos val="b"/>
        <c:numFmt formatCode="General" sourceLinked="1"/>
        <c:tickLblPos val="low"/>
        <c:spPr>
          <a:ln w="3159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119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es-ES"/>
          </a:p>
        </c:txPr>
        <c:crossAx val="125687296"/>
        <c:crosses val="autoZero"/>
        <c:auto val="1"/>
        <c:lblAlgn val="ctr"/>
        <c:lblOffset val="100"/>
        <c:tickLblSkip val="1"/>
        <c:tickMarkSkip val="1"/>
      </c:catAx>
      <c:valAx>
        <c:axId val="125687296"/>
        <c:scaling>
          <c:orientation val="minMax"/>
        </c:scaling>
        <c:axPos val="l"/>
        <c:majorGridlines>
          <c:spPr>
            <a:ln w="3159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5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19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es-ES"/>
          </a:p>
        </c:txPr>
        <c:crossAx val="125685760"/>
        <c:crosses val="autoZero"/>
        <c:crossBetween val="between"/>
      </c:valAx>
      <c:spPr>
        <a:noFill/>
        <a:ln w="2537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19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es-E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914DD-5EBE-4A1A-A2D2-525DE46C0DD0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0D80A-7D59-4E7E-9137-5C3F93F4F204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9928C-38E8-480E-822A-C56DDB856FA2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Cím és 4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sz="quarter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422C8-2EF2-49EB-B46E-D8FE85E4F3BF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3108F-9958-4F2B-9D9C-B209A076087C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Cím, szöveg és áb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ClipArt-elem helye 3"/>
          <p:cNvSpPr>
            <a:spLocks noGrp="1"/>
          </p:cNvSpPr>
          <p:nvPr>
            <p:ph type="clipArt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0FAE4-9CC9-45CA-859E-950F11A61FA1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23660-ACA8-4502-B201-2C1619B0D05C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Cím, 1 nagy és 2 kisebb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9DC7D-4B75-46DD-A7AF-94117167581D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A338E-2CCD-4D5C-B41B-A8AFD07FDE37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66B0C-61C0-48EE-96DC-A3425FD09233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39C14-BB79-4E7E-8244-F794DAD21E0E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C4C3F-227D-4188-B668-37CB639ADBCA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9D228-26A7-48B1-93D2-561EE1EBBDED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5F89D-AE1B-4EB7-8D05-A68FF2DCDF8C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AA6B5-A343-415A-9B6A-C185D47B5AAE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26415-A897-4E68-A9A7-DA87DCD106B2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E33FF-2F82-418E-B882-997E7FF603BA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41CACE0-E1DE-4C28-8E93-7FD6694AF99E}" type="slidenum">
              <a:rPr lang="hu-HU"/>
              <a:pPr>
                <a:defRPr/>
              </a:pPr>
              <a:t>‹Nº›</a:t>
            </a:fld>
            <a:endParaRPr lang="hu-HU"/>
          </a:p>
        </p:txBody>
      </p:sp>
      <p:sp>
        <p:nvSpPr>
          <p:cNvPr id="7885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885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hu-H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885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7886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7886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7886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7886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7886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7886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7886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7886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887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7887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7887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hu-HU"/>
                </a:p>
              </p:txBody>
            </p:sp>
          </p:grpSp>
          <p:sp>
            <p:nvSpPr>
              <p:cNvPr id="7887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7887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7887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887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7887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7887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7888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7888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7888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7888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7888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hu-H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888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7888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889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889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7889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2" y="328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7889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2" y="178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7889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7889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1" y="893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7889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2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7889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7889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1" y="138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hu-HU"/>
                </a:p>
              </p:txBody>
            </p:sp>
          </p:grpSp>
        </p:grpSp>
        <p:sp>
          <p:nvSpPr>
            <p:cNvPr id="7890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  <p:sldLayoutId id="2147483805" r:id="rId15"/>
    <p:sldLayoutId id="2147483806" r:id="rId16"/>
    <p:sldLayoutId id="2147483807" r:id="rId1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2.jpeg"/><Relationship Id="rId11" Type="http://schemas.openxmlformats.org/officeDocument/2006/relationships/image" Target="../media/image27.jpeg"/><Relationship Id="rId5" Type="http://schemas.openxmlformats.org/officeDocument/2006/relationships/image" Target="../media/image21.jpeg"/><Relationship Id="rId10" Type="http://schemas.openxmlformats.org/officeDocument/2006/relationships/image" Target="../media/image26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bemiskola.nyiregyhaza.egzinet.hu/" TargetMode="External"/><Relationship Id="rId2" Type="http://schemas.openxmlformats.org/officeDocument/2006/relationships/hyperlink" Target="mailto:bemiskola@freemail.h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bemiskol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388" y="5291138"/>
            <a:ext cx="8642350" cy="1566862"/>
          </a:xfrm>
        </p:spPr>
        <p:txBody>
          <a:bodyPr lIns="0" tIns="0" rIns="0" bIns="0"/>
          <a:lstStyle/>
          <a:p>
            <a:pPr algn="l" eaLnBrk="1" hangingPunct="1">
              <a:defRPr/>
            </a:pPr>
            <a:r>
              <a:rPr lang="hu-HU" sz="16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„Az iskola dolga, hogy megtaníttassa velünk, hogyan kell tanulni, </a:t>
            </a:r>
            <a:br>
              <a:rPr lang="hu-HU" sz="16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hu-HU" sz="16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hogy felkeltse a tudás iránti étvágyunkat,</a:t>
            </a:r>
            <a:br>
              <a:rPr lang="hu-HU" sz="16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hu-HU" sz="16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hogy megtanítson bennünket a jól végzett munka örömére és az alkotás izgalmára,</a:t>
            </a:r>
            <a:br>
              <a:rPr lang="hu-HU" sz="16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hu-HU" sz="16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hogy megtanítson szeretni, azt amit csinálunk,</a:t>
            </a:r>
            <a:br>
              <a:rPr lang="hu-HU" sz="16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hu-HU" sz="16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és hogy segítsen megtalálni azt, amit szeretünk csinálni.”</a:t>
            </a:r>
            <a:br>
              <a:rPr lang="hu-HU" sz="16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hu-HU" sz="16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                                          ( Szent-Györgyi Albert )</a:t>
            </a:r>
            <a:r>
              <a:rPr lang="hu-HU" sz="16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hu-HU" sz="16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endParaRPr lang="hu-HU" sz="160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-315913"/>
            <a:ext cx="8353425" cy="2060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lIns="0" tIns="0" rIns="0" bIns="0" anchor="b"/>
          <a:lstStyle/>
          <a:p>
            <a:pPr algn="ctr">
              <a:defRPr/>
            </a:pPr>
            <a:r>
              <a:rPr lang="hu-HU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BEM JÓZSEF ÁLTALÁNOS ISKOLA </a:t>
            </a:r>
            <a:br>
              <a:rPr lang="hu-HU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NYÍREGYHÁZA</a:t>
            </a:r>
            <a:r>
              <a:rPr lang="hu-H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hu-HU" sz="32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868488" y="0"/>
            <a:ext cx="4897437" cy="900113"/>
          </a:xfrm>
        </p:spPr>
        <p:txBody>
          <a:bodyPr/>
          <a:lstStyle/>
          <a:p>
            <a:pPr eaLnBrk="1" hangingPunct="1">
              <a:defRPr/>
            </a:pPr>
            <a:r>
              <a:rPr lang="hu-HU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TAGOZATAINK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36775" y="908050"/>
            <a:ext cx="4535488" cy="647700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Emelt szintű angol oktatás</a:t>
            </a:r>
          </a:p>
        </p:txBody>
      </p:sp>
      <p:pic>
        <p:nvPicPr>
          <p:cNvPr id="133125" name="Picture 5" descr="P101010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27550" y="3424238"/>
            <a:ext cx="3840163" cy="2879725"/>
          </a:xfrm>
        </p:spPr>
      </p:pic>
      <p:pic>
        <p:nvPicPr>
          <p:cNvPr id="133127" name="Picture 7" descr="P101010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9725" y="1449388"/>
            <a:ext cx="3836988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2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3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868488" y="0"/>
            <a:ext cx="4897437" cy="900113"/>
          </a:xfrm>
        </p:spPr>
        <p:txBody>
          <a:bodyPr/>
          <a:lstStyle/>
          <a:p>
            <a:pPr eaLnBrk="1" hangingPunct="1">
              <a:defRPr/>
            </a:pPr>
            <a:r>
              <a:rPr lang="hu-HU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TAGOZATAINK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sz="quarter" idx="3"/>
          </p:nvPr>
        </p:nvSpPr>
        <p:spPr>
          <a:xfrm>
            <a:off x="3065463" y="860425"/>
            <a:ext cx="2979737" cy="6477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u-HU" sz="28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Sportosztály</a:t>
            </a:r>
          </a:p>
        </p:txBody>
      </p:sp>
      <p:pic>
        <p:nvPicPr>
          <p:cNvPr id="92169" name="Picture 9" descr="P1010040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66750" y="1522413"/>
            <a:ext cx="3840163" cy="2881312"/>
          </a:xfrm>
        </p:spPr>
      </p:pic>
      <p:pic>
        <p:nvPicPr>
          <p:cNvPr id="92171" name="Picture 11" descr="P100064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21263" y="3525838"/>
            <a:ext cx="3468687" cy="287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6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1"/>
          <p:cNvSpPr>
            <a:spLocks noChangeArrowheads="1"/>
          </p:cNvSpPr>
          <p:nvPr/>
        </p:nvSpPr>
        <p:spPr bwMode="auto">
          <a:xfrm>
            <a:off x="204788" y="268288"/>
            <a:ext cx="7778750" cy="185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hu-HU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Országos kompetenciamérés eredményei 2010</a:t>
            </a:r>
          </a:p>
          <a:p>
            <a:pPr algn="ctr" eaLnBrk="0" hangingPunct="0">
              <a:defRPr/>
            </a:pPr>
            <a:r>
              <a:rPr lang="hu-HU" sz="28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CE"/>
              </a:rPr>
              <a:t>4. évfolyam</a:t>
            </a:r>
          </a:p>
        </p:txBody>
      </p:sp>
      <p:graphicFrame>
        <p:nvGraphicFramePr>
          <p:cNvPr id="10" name="Tartalom helye 9"/>
          <p:cNvGraphicFramePr>
            <a:graphicFrameLocks noGrp="1"/>
          </p:cNvGraphicFramePr>
          <p:nvPr>
            <p:ph sz="quarter" idx="1"/>
          </p:nvPr>
        </p:nvGraphicFramePr>
        <p:xfrm>
          <a:off x="427038" y="2306638"/>
          <a:ext cx="7788275" cy="3084514"/>
        </p:xfrm>
        <a:graphic>
          <a:graphicData uri="http://schemas.openxmlformats.org/drawingml/2006/table">
            <a:tbl>
              <a:tblPr/>
              <a:tblGrid>
                <a:gridCol w="2239962"/>
                <a:gridCol w="1587500"/>
                <a:gridCol w="1692275"/>
                <a:gridCol w="2268538"/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794" marR="417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1849B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Országos átlag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794" marR="417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1849B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Iskolai átlag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794" marR="417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1849B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Eltérés az országos átlagtól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794" marR="417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1" u="none" strike="noStrike" cap="none" normalizeH="0" baseline="0" smtClean="0">
                        <a:ln>
                          <a:noFill/>
                        </a:ln>
                        <a:solidFill>
                          <a:srgbClr val="31849B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1849B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Az írásminőség fejlettsége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794" marR="417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71</a:t>
                      </a: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794" marR="417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73</a:t>
                      </a:r>
                      <a:endParaRPr kumimoji="0" lang="hu-H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794" marR="417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1" u="none" strike="noStrike" cap="none" normalizeH="0" baseline="0" smtClean="0">
                        <a:ln>
                          <a:noFill/>
                        </a:ln>
                        <a:solidFill>
                          <a:srgbClr val="31849B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1849B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3%-kal jobb  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794" marR="417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1" u="none" strike="noStrike" cap="none" normalizeH="0" baseline="0" smtClean="0">
                        <a:ln>
                          <a:noFill/>
                        </a:ln>
                        <a:solidFill>
                          <a:srgbClr val="31849B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1849B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Az olvasáskészség kiépültsége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794" marR="417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85</a:t>
                      </a: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794" marR="417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89</a:t>
                      </a:r>
                      <a:endParaRPr kumimoji="0" lang="hu-H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794" marR="417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1" u="none" strike="noStrike" cap="none" normalizeH="0" baseline="0" smtClean="0">
                        <a:ln>
                          <a:noFill/>
                        </a:ln>
                        <a:solidFill>
                          <a:srgbClr val="31849B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1849B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5%-kal jobb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794" marR="417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1" u="none" strike="noStrike" cap="none" normalizeH="0" baseline="0" smtClean="0">
                        <a:ln>
                          <a:noFill/>
                        </a:ln>
                        <a:solidFill>
                          <a:srgbClr val="31849B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1849B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Az elemi számolási készség kiépültsége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794" marR="417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93</a:t>
                      </a: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794" marR="417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94</a:t>
                      </a:r>
                      <a:endParaRPr kumimoji="0" lang="hu-H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794" marR="417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1" u="none" strike="noStrike" cap="none" normalizeH="0" baseline="0" smtClean="0">
                        <a:ln>
                          <a:noFill/>
                        </a:ln>
                        <a:solidFill>
                          <a:srgbClr val="31849B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1849B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1%-kal jobb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794" marR="417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Mosolygó arc 11"/>
          <p:cNvSpPr/>
          <p:nvPr/>
        </p:nvSpPr>
        <p:spPr>
          <a:xfrm>
            <a:off x="7546975" y="3835400"/>
            <a:ext cx="409575" cy="46355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4" name="Mosolygó arc 13"/>
          <p:cNvSpPr/>
          <p:nvPr/>
        </p:nvSpPr>
        <p:spPr>
          <a:xfrm>
            <a:off x="7537450" y="4672013"/>
            <a:ext cx="409575" cy="46355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5" name="Mosolygó arc 14"/>
          <p:cNvSpPr/>
          <p:nvPr/>
        </p:nvSpPr>
        <p:spPr>
          <a:xfrm>
            <a:off x="7540625" y="3022600"/>
            <a:ext cx="409575" cy="46513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1"/>
          <p:cNvSpPr>
            <a:spLocks noChangeArrowheads="1"/>
          </p:cNvSpPr>
          <p:nvPr/>
        </p:nvSpPr>
        <p:spPr bwMode="auto">
          <a:xfrm>
            <a:off x="177800" y="241300"/>
            <a:ext cx="7900988" cy="185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hu-HU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Országos kompetenciamérés eredményei 2009</a:t>
            </a:r>
          </a:p>
          <a:p>
            <a:pPr algn="ctr" eaLnBrk="0" hangingPunct="0">
              <a:defRPr/>
            </a:pPr>
            <a:r>
              <a:rPr lang="hu-HU" sz="28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CE"/>
              </a:rPr>
              <a:t>6. évfolyam</a:t>
            </a:r>
          </a:p>
        </p:txBody>
      </p:sp>
      <p:graphicFrame>
        <p:nvGraphicFramePr>
          <p:cNvPr id="15399" name="Group 39"/>
          <p:cNvGraphicFramePr>
            <a:graphicFrameLocks noGrp="1"/>
          </p:cNvGraphicFramePr>
          <p:nvPr>
            <p:ph sz="quarter" idx="1"/>
          </p:nvPr>
        </p:nvGraphicFramePr>
        <p:xfrm>
          <a:off x="1668463" y="2128838"/>
          <a:ext cx="5483225" cy="1357312"/>
        </p:xfrm>
        <a:graphic>
          <a:graphicData uri="http://schemas.openxmlformats.org/drawingml/2006/table">
            <a:tbl>
              <a:tblPr/>
              <a:tblGrid>
                <a:gridCol w="2741612"/>
                <a:gridCol w="2741613"/>
              </a:tblGrid>
              <a:tr h="4524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849B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Matematika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21" marR="442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849B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Iskolai átlag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21" marR="442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527</a:t>
                      </a:r>
                      <a:endParaRPr kumimoji="0" lang="hu-H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21" marR="442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849B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Országos átlag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21" marR="442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489</a:t>
                      </a: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21" marR="442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6" name="Rectangle 1"/>
          <p:cNvSpPr>
            <a:spLocks noChangeArrowheads="1"/>
          </p:cNvSpPr>
          <p:nvPr/>
        </p:nvSpPr>
        <p:spPr bwMode="auto">
          <a:xfrm>
            <a:off x="2087563" y="3644900"/>
            <a:ext cx="4645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u-HU" sz="1400">
                <a:solidFill>
                  <a:srgbClr val="FF0000"/>
                </a:solidFill>
                <a:cs typeface="Times New Roman" pitchFamily="18" charset="0"/>
              </a:rPr>
              <a:t>Iskolai átlagunk az országos átlagtól 8%-kal volt jobb.</a:t>
            </a:r>
            <a:endParaRPr lang="hu-HU" sz="800">
              <a:solidFill>
                <a:srgbClr val="FF0000"/>
              </a:solidFill>
            </a:endParaRPr>
          </a:p>
        </p:txBody>
      </p:sp>
      <p:graphicFrame>
        <p:nvGraphicFramePr>
          <p:cNvPr id="15401" name="Group 41"/>
          <p:cNvGraphicFramePr>
            <a:graphicFrameLocks noGrp="1"/>
          </p:cNvGraphicFramePr>
          <p:nvPr>
            <p:ph sz="quarter" idx="1"/>
          </p:nvPr>
        </p:nvGraphicFramePr>
        <p:xfrm>
          <a:off x="1670050" y="4124325"/>
          <a:ext cx="5483225" cy="1357313"/>
        </p:xfrm>
        <a:graphic>
          <a:graphicData uri="http://schemas.openxmlformats.org/drawingml/2006/table">
            <a:tbl>
              <a:tblPr/>
              <a:tblGrid>
                <a:gridCol w="2741613"/>
                <a:gridCol w="2741612"/>
              </a:tblGrid>
              <a:tr h="4524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849B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Szövegértés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21" marR="442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849B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Iskolai átlag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21" marR="442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573</a:t>
                      </a:r>
                      <a:endParaRPr kumimoji="0" lang="hu-H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21" marR="442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849B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Országos átlag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21" marR="442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513</a:t>
                      </a: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21" marR="442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0" name="Rectangle 1"/>
          <p:cNvSpPr>
            <a:spLocks noChangeArrowheads="1"/>
          </p:cNvSpPr>
          <p:nvPr/>
        </p:nvSpPr>
        <p:spPr bwMode="auto">
          <a:xfrm>
            <a:off x="2063750" y="5776913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u-HU" sz="1400">
                <a:solidFill>
                  <a:srgbClr val="FF0000"/>
                </a:solidFill>
                <a:cs typeface="Times New Roman" pitchFamily="18" charset="0"/>
              </a:rPr>
              <a:t>Iskolai átlagunk az országos átlagtól 12%-kal volt jobb.</a:t>
            </a:r>
            <a:endParaRPr lang="hu-HU" sz="800">
              <a:solidFill>
                <a:srgbClr val="FF0000"/>
              </a:solidFill>
            </a:endParaRPr>
          </a:p>
        </p:txBody>
      </p:sp>
      <p:sp>
        <p:nvSpPr>
          <p:cNvPr id="12" name="Mosolygó arc 11"/>
          <p:cNvSpPr/>
          <p:nvPr/>
        </p:nvSpPr>
        <p:spPr>
          <a:xfrm>
            <a:off x="6742113" y="3535363"/>
            <a:ext cx="409575" cy="46355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3" name="Mosolygó arc 12"/>
          <p:cNvSpPr/>
          <p:nvPr/>
        </p:nvSpPr>
        <p:spPr>
          <a:xfrm>
            <a:off x="6810375" y="5664200"/>
            <a:ext cx="409575" cy="46355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1"/>
          <p:cNvSpPr>
            <a:spLocks noChangeArrowheads="1"/>
          </p:cNvSpPr>
          <p:nvPr/>
        </p:nvSpPr>
        <p:spPr bwMode="auto">
          <a:xfrm>
            <a:off x="177800" y="241300"/>
            <a:ext cx="7900988" cy="185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hu-HU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Országos kompetenciamérés eredményei 2008-2009</a:t>
            </a:r>
          </a:p>
          <a:p>
            <a:pPr algn="ctr" eaLnBrk="0" hangingPunct="0">
              <a:defRPr/>
            </a:pPr>
            <a:r>
              <a:rPr lang="hu-HU" sz="28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CE"/>
              </a:rPr>
              <a:t>8. évfolyam</a:t>
            </a:r>
          </a:p>
        </p:txBody>
      </p:sp>
      <p:graphicFrame>
        <p:nvGraphicFramePr>
          <p:cNvPr id="16433" name="Group 49"/>
          <p:cNvGraphicFramePr>
            <a:graphicFrameLocks noGrp="1"/>
          </p:cNvGraphicFramePr>
          <p:nvPr>
            <p:ph sz="quarter" idx="1"/>
          </p:nvPr>
        </p:nvGraphicFramePr>
        <p:xfrm>
          <a:off x="2460625" y="2155825"/>
          <a:ext cx="3654425" cy="1357313"/>
        </p:xfrm>
        <a:graphic>
          <a:graphicData uri="http://schemas.openxmlformats.org/drawingml/2006/table">
            <a:tbl>
              <a:tblPr/>
              <a:tblGrid>
                <a:gridCol w="1827213"/>
                <a:gridCol w="1827212"/>
              </a:tblGrid>
              <a:tr h="4524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849B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Matematika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21" marR="442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849B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Iskolai átlag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21" marR="442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518</a:t>
                      </a:r>
                      <a:endParaRPr kumimoji="0" lang="hu-H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21" marR="442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849B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Országos átlag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21" marR="442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484</a:t>
                      </a: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21" marR="442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0" name="Rectangle 1"/>
          <p:cNvSpPr>
            <a:spLocks noChangeArrowheads="1"/>
          </p:cNvSpPr>
          <p:nvPr/>
        </p:nvSpPr>
        <p:spPr bwMode="auto">
          <a:xfrm>
            <a:off x="1828800" y="3684588"/>
            <a:ext cx="5603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u-HU" sz="1400">
                <a:solidFill>
                  <a:srgbClr val="FF0000"/>
                </a:solidFill>
                <a:cs typeface="Times New Roman" pitchFamily="18" charset="0"/>
              </a:rPr>
              <a:t>Iskolai átlagunk az országos átlagtól  2009-ben 7 %-kal</a:t>
            </a:r>
            <a:r>
              <a:rPr lang="hu-HU" sz="1400">
                <a:solidFill>
                  <a:srgbClr val="FF0000"/>
                </a:solidFill>
              </a:rPr>
              <a:t> </a:t>
            </a:r>
            <a:r>
              <a:rPr lang="hu-HU" sz="1400">
                <a:solidFill>
                  <a:srgbClr val="FF0000"/>
                </a:solidFill>
                <a:cs typeface="Times New Roman" pitchFamily="18" charset="0"/>
              </a:rPr>
              <a:t>volt jobb.</a:t>
            </a:r>
          </a:p>
        </p:txBody>
      </p:sp>
      <p:graphicFrame>
        <p:nvGraphicFramePr>
          <p:cNvPr id="16435" name="Group 51"/>
          <p:cNvGraphicFramePr>
            <a:graphicFrameLocks noGrp="1"/>
          </p:cNvGraphicFramePr>
          <p:nvPr>
            <p:ph sz="quarter" idx="1"/>
          </p:nvPr>
        </p:nvGraphicFramePr>
        <p:xfrm>
          <a:off x="2420938" y="4097338"/>
          <a:ext cx="3654425" cy="1357312"/>
        </p:xfrm>
        <a:graphic>
          <a:graphicData uri="http://schemas.openxmlformats.org/drawingml/2006/table">
            <a:tbl>
              <a:tblPr/>
              <a:tblGrid>
                <a:gridCol w="1827212"/>
                <a:gridCol w="1827213"/>
              </a:tblGrid>
              <a:tr h="4524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849B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Szövegértés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21" marR="442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849B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Iskolai átlag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21" marR="442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554</a:t>
                      </a:r>
                      <a:endParaRPr kumimoji="0" lang="hu-H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21" marR="442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849B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Országos átlag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21" marR="442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502</a:t>
                      </a: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21" marR="442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Mosolygó arc 11"/>
          <p:cNvSpPr/>
          <p:nvPr/>
        </p:nvSpPr>
        <p:spPr>
          <a:xfrm>
            <a:off x="7507288" y="3657600"/>
            <a:ext cx="407987" cy="46355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3" name="Mosolygó arc 12"/>
          <p:cNvSpPr/>
          <p:nvPr/>
        </p:nvSpPr>
        <p:spPr>
          <a:xfrm>
            <a:off x="7397750" y="5692775"/>
            <a:ext cx="409575" cy="46355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6416" name="Rectangle 1"/>
          <p:cNvSpPr>
            <a:spLocks noChangeArrowheads="1"/>
          </p:cNvSpPr>
          <p:nvPr/>
        </p:nvSpPr>
        <p:spPr bwMode="auto">
          <a:xfrm>
            <a:off x="1803400" y="5692775"/>
            <a:ext cx="5630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u-HU" sz="1400">
                <a:solidFill>
                  <a:srgbClr val="FF0000"/>
                </a:solidFill>
                <a:cs typeface="Times New Roman" pitchFamily="18" charset="0"/>
              </a:rPr>
              <a:t>Iskolai átlagunk az országos átlagtól 2009-ben 10 %-kal volt jobb.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0" y="322263"/>
            <a:ext cx="6870700" cy="949325"/>
          </a:xfrm>
        </p:spPr>
        <p:txBody>
          <a:bodyPr/>
          <a:lstStyle/>
          <a:p>
            <a:pPr eaLnBrk="1" hangingPunct="1">
              <a:defRPr/>
            </a:pPr>
            <a:r>
              <a:rPr lang="hu-HU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EREDMÉNYEINK</a:t>
            </a:r>
          </a:p>
        </p:txBody>
      </p:sp>
      <p:graphicFrame>
        <p:nvGraphicFramePr>
          <p:cNvPr id="17447" name="Group 39"/>
          <p:cNvGraphicFramePr>
            <a:graphicFrameLocks noGrp="1"/>
          </p:cNvGraphicFramePr>
          <p:nvPr>
            <p:ph sz="half" idx="1"/>
          </p:nvPr>
        </p:nvGraphicFramePr>
        <p:xfrm>
          <a:off x="1803400" y="1890713"/>
          <a:ext cx="5027613" cy="815975"/>
        </p:xfrm>
        <a:graphic>
          <a:graphicData uri="http://schemas.openxmlformats.org/drawingml/2006/table">
            <a:tbl>
              <a:tblPr/>
              <a:tblGrid>
                <a:gridCol w="2092325"/>
                <a:gridCol w="2935288"/>
              </a:tblGrid>
              <a:tr h="363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Évfolyam</a:t>
                      </a:r>
                      <a:endParaRPr kumimoji="0" lang="hu-H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helyezés</a:t>
                      </a:r>
                      <a:endParaRPr kumimoji="0" lang="hu-H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4.-8. évfolyam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megyei 1., 2., 3., 4., 5.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4212" name="WordArt 4"/>
          <p:cNvSpPr>
            <a:spLocks noChangeArrowheads="1" noChangeShapeType="1" noTextEdit="1"/>
          </p:cNvSpPr>
          <p:nvPr/>
        </p:nvSpPr>
        <p:spPr bwMode="auto">
          <a:xfrm>
            <a:off x="2266950" y="1360488"/>
            <a:ext cx="41052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8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 CE"/>
                <a:cs typeface="Times New Roman CE"/>
              </a:rPr>
              <a:t>Angol versenyeredmények</a:t>
            </a:r>
          </a:p>
        </p:txBody>
      </p:sp>
      <p:sp>
        <p:nvSpPr>
          <p:cNvPr id="94415" name="WordArt 207"/>
          <p:cNvSpPr>
            <a:spLocks noChangeArrowheads="1" noChangeShapeType="1" noTextEdit="1"/>
          </p:cNvSpPr>
          <p:nvPr/>
        </p:nvSpPr>
        <p:spPr bwMode="auto">
          <a:xfrm>
            <a:off x="2344738" y="3436938"/>
            <a:ext cx="41052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8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 CE"/>
                <a:cs typeface="Times New Roman CE"/>
              </a:rPr>
              <a:t>Történelem versenyeredmények</a:t>
            </a:r>
          </a:p>
        </p:txBody>
      </p:sp>
      <p:graphicFrame>
        <p:nvGraphicFramePr>
          <p:cNvPr id="17449" name="Group 41"/>
          <p:cNvGraphicFramePr>
            <a:graphicFrameLocks noGrp="1"/>
          </p:cNvGraphicFramePr>
          <p:nvPr>
            <p:ph sz="half" idx="2"/>
          </p:nvPr>
        </p:nvGraphicFramePr>
        <p:xfrm>
          <a:off x="1246188" y="3937000"/>
          <a:ext cx="6189662" cy="1327150"/>
        </p:xfrm>
        <a:graphic>
          <a:graphicData uri="http://schemas.openxmlformats.org/drawingml/2006/table">
            <a:tbl>
              <a:tblPr/>
              <a:tblGrid>
                <a:gridCol w="2043112"/>
                <a:gridCol w="4146550"/>
              </a:tblGrid>
              <a:tr h="355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évfolyam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helyezés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Megyei 1., 2., 3.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Megyei 1., 5.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országos 3.,6., 7.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utoUpdateAnimBg="0"/>
      <p:bldP spid="94212" grpId="0" animBg="1"/>
      <p:bldP spid="944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36" name="Rectangle 380"/>
          <p:cNvSpPr>
            <a:spLocks noGrp="1" noChangeArrowheads="1"/>
          </p:cNvSpPr>
          <p:nvPr>
            <p:ph type="title"/>
          </p:nvPr>
        </p:nvSpPr>
        <p:spPr>
          <a:xfrm>
            <a:off x="341313" y="333375"/>
            <a:ext cx="7437437" cy="839788"/>
          </a:xfrm>
        </p:spPr>
        <p:txBody>
          <a:bodyPr/>
          <a:lstStyle/>
          <a:p>
            <a:pPr eaLnBrk="1" hangingPunct="1">
              <a:defRPr/>
            </a:pPr>
            <a:r>
              <a:rPr lang="hu-H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VERSENYEREDMÉNYEINK</a:t>
            </a:r>
          </a:p>
        </p:txBody>
      </p:sp>
      <p:sp>
        <p:nvSpPr>
          <p:cNvPr id="96260" name="WordArt 4"/>
          <p:cNvSpPr>
            <a:spLocks noChangeArrowheads="1" noChangeShapeType="1" noTextEdit="1"/>
          </p:cNvSpPr>
          <p:nvPr/>
        </p:nvSpPr>
        <p:spPr bwMode="auto">
          <a:xfrm>
            <a:off x="2095500" y="1514475"/>
            <a:ext cx="504825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8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 CE"/>
                <a:cs typeface="Times New Roman CE"/>
              </a:rPr>
              <a:t>Testnevelés versenyeredmények</a:t>
            </a:r>
          </a:p>
        </p:txBody>
      </p:sp>
      <p:graphicFrame>
        <p:nvGraphicFramePr>
          <p:cNvPr id="18469" name="Group 37"/>
          <p:cNvGraphicFramePr>
            <a:graphicFrameLocks noGrp="1"/>
          </p:cNvGraphicFramePr>
          <p:nvPr/>
        </p:nvGraphicFramePr>
        <p:xfrm>
          <a:off x="1574800" y="2243138"/>
          <a:ext cx="6097588" cy="2073275"/>
        </p:xfrm>
        <a:graphic>
          <a:graphicData uri="http://schemas.openxmlformats.org/drawingml/2006/table">
            <a:tbl>
              <a:tblPr/>
              <a:tblGrid>
                <a:gridCol w="3136900"/>
                <a:gridCol w="2960688"/>
              </a:tblGrid>
              <a:tr h="2635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Csapatversenyek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Verdana" pitchFamily="34" charset="0"/>
                        </a:rPr>
                        <a:t>Kézilabda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Városi, megyei 1. területi 1., 2., országos 2., 6., 7. hely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Verdana" pitchFamily="34" charset="0"/>
                        </a:rPr>
                        <a:t>Röplabda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Területi 1. hely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Verdana" pitchFamily="34" charset="0"/>
                        </a:rPr>
                        <a:t>Játékos sportverseny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Városi 1., megyei 2., területi 4. hely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636" grpId="0" autoUpdateAnimBg="0"/>
      <p:bldP spid="9626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563563"/>
            <a:ext cx="7043738" cy="53975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VERSENYEREDMÉNYEINK</a:t>
            </a:r>
          </a:p>
        </p:txBody>
      </p:sp>
      <p:sp>
        <p:nvSpPr>
          <p:cNvPr id="99181" name="WordArt 877"/>
          <p:cNvSpPr>
            <a:spLocks noChangeArrowheads="1" noChangeShapeType="1" noTextEdit="1"/>
          </p:cNvSpPr>
          <p:nvPr/>
        </p:nvSpPr>
        <p:spPr bwMode="auto">
          <a:xfrm>
            <a:off x="2684463" y="1984375"/>
            <a:ext cx="41052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8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 CE"/>
                <a:cs typeface="Times New Roman CE"/>
              </a:rPr>
              <a:t>Magyar versenyeredmények</a:t>
            </a:r>
          </a:p>
        </p:txBody>
      </p:sp>
      <p:graphicFrame>
        <p:nvGraphicFramePr>
          <p:cNvPr id="19565" name="Group 109"/>
          <p:cNvGraphicFramePr>
            <a:graphicFrameLocks noGrp="1"/>
          </p:cNvGraphicFramePr>
          <p:nvPr>
            <p:ph sz="quarter" idx="2"/>
          </p:nvPr>
        </p:nvGraphicFramePr>
        <p:xfrm>
          <a:off x="2281238" y="2860675"/>
          <a:ext cx="4924425" cy="1882775"/>
        </p:xfrm>
        <a:graphic>
          <a:graphicData uri="http://schemas.openxmlformats.org/drawingml/2006/table">
            <a:tbl>
              <a:tblPr/>
              <a:tblGrid>
                <a:gridCol w="1466850"/>
                <a:gridCol w="1616075"/>
                <a:gridCol w="1841500"/>
              </a:tblGrid>
              <a:tr h="282575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megyei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helyesírás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1., 2., 3.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szövegértés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1., 2.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területi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szövegértés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2. hely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országos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szövegértés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Arany fokozat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19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utoUpdateAnimBg="0"/>
      <p:bldP spid="9918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563563"/>
            <a:ext cx="7043738" cy="53975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VERSENYEREDMÉNYEINK</a:t>
            </a:r>
          </a:p>
        </p:txBody>
      </p:sp>
      <p:graphicFrame>
        <p:nvGraphicFramePr>
          <p:cNvPr id="20598" name="Group 118"/>
          <p:cNvGraphicFramePr>
            <a:graphicFrameLocks noGrp="1"/>
          </p:cNvGraphicFramePr>
          <p:nvPr>
            <p:ph sz="quarter" idx="2"/>
          </p:nvPr>
        </p:nvGraphicFramePr>
        <p:xfrm>
          <a:off x="2976563" y="4783138"/>
          <a:ext cx="2933700" cy="715962"/>
        </p:xfrm>
        <a:graphic>
          <a:graphicData uri="http://schemas.openxmlformats.org/drawingml/2006/table">
            <a:tbl>
              <a:tblPr/>
              <a:tblGrid>
                <a:gridCol w="1392237"/>
                <a:gridCol w="1541463"/>
              </a:tblGrid>
              <a:tr h="3587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városi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1.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megyei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2., 9.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9181" name="WordArt 877"/>
          <p:cNvSpPr>
            <a:spLocks noChangeArrowheads="1" noChangeShapeType="1" noTextEdit="1"/>
          </p:cNvSpPr>
          <p:nvPr/>
        </p:nvSpPr>
        <p:spPr bwMode="auto">
          <a:xfrm>
            <a:off x="2492375" y="1355725"/>
            <a:ext cx="41052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8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 CE"/>
                <a:cs typeface="Times New Roman CE"/>
              </a:rPr>
              <a:t>Biológia versenyeredmények</a:t>
            </a:r>
          </a:p>
        </p:txBody>
      </p:sp>
      <p:graphicFrame>
        <p:nvGraphicFramePr>
          <p:cNvPr id="20596" name="Group 116"/>
          <p:cNvGraphicFramePr>
            <a:graphicFrameLocks noGrp="1"/>
          </p:cNvGraphicFramePr>
          <p:nvPr>
            <p:ph sz="quarter" idx="2"/>
          </p:nvPr>
        </p:nvGraphicFramePr>
        <p:xfrm>
          <a:off x="2935288" y="2116138"/>
          <a:ext cx="2987675" cy="1036637"/>
        </p:xfrm>
        <a:graphic>
          <a:graphicData uri="http://schemas.openxmlformats.org/drawingml/2006/table">
            <a:tbl>
              <a:tblPr/>
              <a:tblGrid>
                <a:gridCol w="1466850"/>
                <a:gridCol w="1520825"/>
              </a:tblGrid>
              <a:tr h="339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városi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1., 2.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megyei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3.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országos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 6. , 9.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WordArt 877"/>
          <p:cNvSpPr>
            <a:spLocks noChangeArrowheads="1" noChangeShapeType="1" noTextEdit="1"/>
          </p:cNvSpPr>
          <p:nvPr/>
        </p:nvSpPr>
        <p:spPr bwMode="auto">
          <a:xfrm>
            <a:off x="2508250" y="4251325"/>
            <a:ext cx="41052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8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 CE"/>
                <a:cs typeface="Times New Roman CE"/>
              </a:rPr>
              <a:t>Matematika versenyeredmények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2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2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utoUpdateAnimBg="0"/>
      <p:bldP spid="99181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4600" y="646113"/>
            <a:ext cx="6513513" cy="1044575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8. évfolyam beiskolázása</a:t>
            </a:r>
            <a:br>
              <a:rPr lang="hu-HU" sz="40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600" smtClean="0">
                <a:solidFill>
                  <a:srgbClr val="3333CC"/>
                </a:solidFill>
              </a:rPr>
              <a:t>100%-os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557338"/>
            <a:ext cx="7773987" cy="3657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hu-HU" sz="2800" b="1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endParaRPr lang="hu-HU" sz="2800" smtClean="0"/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343025" y="1717675"/>
          <a:ext cx="6567488" cy="4154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755650" y="404813"/>
            <a:ext cx="6870700" cy="700087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Tantestületünk</a:t>
            </a:r>
            <a:r>
              <a:rPr lang="hu-HU" sz="4000" smtClean="0"/>
              <a:t/>
            </a:r>
            <a:br>
              <a:rPr lang="hu-HU" sz="4000" smtClean="0"/>
            </a:br>
            <a:r>
              <a:rPr lang="hu-HU" sz="2400" smtClean="0"/>
              <a:t>Vezetőség</a:t>
            </a:r>
          </a:p>
        </p:txBody>
      </p:sp>
      <p:sp>
        <p:nvSpPr>
          <p:cNvPr id="81931" name="Rectangle 11"/>
          <p:cNvSpPr>
            <a:spLocks noGrp="1" noChangeArrowheads="1"/>
          </p:cNvSpPr>
          <p:nvPr>
            <p:ph sz="quarter" idx="1"/>
          </p:nvPr>
        </p:nvSpPr>
        <p:spPr>
          <a:xfrm>
            <a:off x="2752725" y="1243013"/>
            <a:ext cx="4537075" cy="4905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sz="2400" b="1" smtClean="0">
                <a:solidFill>
                  <a:schemeClr val="tx2"/>
                </a:solidFill>
              </a:rPr>
              <a:t>Igazgató</a:t>
            </a:r>
            <a:r>
              <a:rPr lang="hu-HU" sz="2400" smtClean="0">
                <a:solidFill>
                  <a:schemeClr val="tx2"/>
                </a:solidFill>
              </a:rPr>
              <a:t>: Kovács Csaba</a:t>
            </a:r>
          </a:p>
          <a:p>
            <a:pPr eaLnBrk="1" hangingPunct="1">
              <a:buFontTx/>
              <a:buNone/>
            </a:pPr>
            <a:endParaRPr lang="hu-HU" sz="2400" smtClean="0"/>
          </a:p>
        </p:txBody>
      </p:sp>
      <p:sp>
        <p:nvSpPr>
          <p:cNvPr id="81932" name="Rectangle 12"/>
          <p:cNvSpPr>
            <a:spLocks noGrp="1" noChangeArrowheads="1"/>
          </p:cNvSpPr>
          <p:nvPr>
            <p:ph sz="quarter" idx="2"/>
          </p:nvPr>
        </p:nvSpPr>
        <p:spPr>
          <a:xfrm>
            <a:off x="5372100" y="1566863"/>
            <a:ext cx="3771900" cy="1752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hu-HU" sz="2400" b="1" smtClean="0">
                <a:solidFill>
                  <a:srgbClr val="3333CC"/>
                </a:solidFill>
              </a:rPr>
              <a:t>Felső tagozatos igazgatóhelyettes:</a:t>
            </a:r>
            <a:r>
              <a:rPr lang="hu-HU" sz="2400" smtClean="0"/>
              <a:t> Dr. Baloghné </a:t>
            </a:r>
          </a:p>
          <a:p>
            <a:pPr algn="ctr" eaLnBrk="1" hangingPunct="1">
              <a:buFontTx/>
              <a:buNone/>
            </a:pPr>
            <a:r>
              <a:rPr lang="hu-HU" sz="2400" smtClean="0"/>
              <a:t>Mester Éva</a:t>
            </a:r>
          </a:p>
        </p:txBody>
      </p:sp>
      <p:sp>
        <p:nvSpPr>
          <p:cNvPr id="81933" name="Rectangle 13"/>
          <p:cNvSpPr>
            <a:spLocks noGrp="1" noChangeArrowheads="1"/>
          </p:cNvSpPr>
          <p:nvPr>
            <p:ph sz="quarter" idx="3"/>
          </p:nvPr>
        </p:nvSpPr>
        <p:spPr>
          <a:xfrm>
            <a:off x="0" y="1539875"/>
            <a:ext cx="3771900" cy="1752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hu-HU" sz="2400" b="1" smtClean="0">
                <a:solidFill>
                  <a:srgbClr val="3333CC"/>
                </a:solidFill>
              </a:rPr>
              <a:t>Alsó tagozatos igazgatóhelyettes</a:t>
            </a:r>
            <a:r>
              <a:rPr lang="hu-HU" sz="2400" smtClean="0">
                <a:solidFill>
                  <a:srgbClr val="3333CC"/>
                </a:solidFill>
              </a:rPr>
              <a:t>:</a:t>
            </a:r>
            <a:r>
              <a:rPr lang="hu-HU" sz="2400" smtClean="0"/>
              <a:t> Spisákné Karasz Katalin</a:t>
            </a:r>
          </a:p>
        </p:txBody>
      </p:sp>
      <p:sp>
        <p:nvSpPr>
          <p:cNvPr id="81934" name="Rectangle 14"/>
          <p:cNvSpPr>
            <a:spLocks noGrp="1" noChangeArrowheads="1"/>
          </p:cNvSpPr>
          <p:nvPr>
            <p:ph sz="quarter" idx="4"/>
          </p:nvPr>
        </p:nvSpPr>
        <p:spPr>
          <a:xfrm>
            <a:off x="1476375" y="5445125"/>
            <a:ext cx="3529013" cy="11525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hu-HU" sz="2400" b="1" smtClean="0">
                <a:solidFill>
                  <a:srgbClr val="3333CC"/>
                </a:solidFill>
              </a:rPr>
              <a:t>Gazdasági igazgatóhelyettes</a:t>
            </a:r>
            <a:r>
              <a:rPr lang="hu-HU" sz="2400" smtClean="0">
                <a:solidFill>
                  <a:srgbClr val="3333CC"/>
                </a:solidFill>
              </a:rPr>
              <a:t>:</a:t>
            </a:r>
            <a:r>
              <a:rPr lang="hu-HU" sz="2400" smtClean="0"/>
              <a:t> Major Lászlóné</a:t>
            </a:r>
          </a:p>
          <a:p>
            <a:pPr algn="ctr" eaLnBrk="1" hangingPunct="1">
              <a:buFontTx/>
              <a:buNone/>
            </a:pPr>
            <a:endParaRPr lang="hu-HU" sz="2400" smtClean="0"/>
          </a:p>
        </p:txBody>
      </p:sp>
      <p:pic>
        <p:nvPicPr>
          <p:cNvPr id="81935" name="Picture 15" descr="bemutató 0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3800" y="5013325"/>
            <a:ext cx="2132013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8" name="Picture 18" descr="1 bemutató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7763" y="3141663"/>
            <a:ext cx="2376487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9" name="Picture 1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92500" y="1628775"/>
            <a:ext cx="219868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2" name="Picture 2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3263" y="3000375"/>
            <a:ext cx="256222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1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1" grpId="0" autoUpdateAnimBg="0"/>
      <p:bldP spid="81932" grpId="0" autoUpdateAnimBg="0"/>
      <p:bldP spid="81933" grpId="0" autoUpdateAnimBg="0"/>
      <p:bldP spid="8193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113" y="1719263"/>
            <a:ext cx="8047037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365125" y="414338"/>
            <a:ext cx="7524750" cy="969962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Továbbtanulási </a:t>
            </a:r>
            <a:r>
              <a:rPr lang="hu-HU" sz="36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megoszlás</a:t>
            </a:r>
            <a:r>
              <a:rPr lang="hu-HU" sz="32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32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2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iskolatípusonként a korábbi </a:t>
            </a:r>
            <a:r>
              <a:rPr lang="hu-HU" sz="36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években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874713" y="1419225"/>
          <a:ext cx="7407275" cy="4598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>
          <a:xfrm>
            <a:off x="587375" y="182563"/>
            <a:ext cx="7165975" cy="1266825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Továbbtanulási megoszlás</a:t>
            </a:r>
            <a:br>
              <a:rPr lang="hu-HU" sz="40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40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középiskolánként  2010-ben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P spid="10547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982663" y="188913"/>
            <a:ext cx="6945312" cy="1189037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GYÓGYTESTNEVELÉS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1574800"/>
            <a:ext cx="7205662" cy="1114425"/>
          </a:xfrm>
        </p:spPr>
        <p:txBody>
          <a:bodyPr/>
          <a:lstStyle/>
          <a:p>
            <a:pPr algn="ctr">
              <a:buFontTx/>
              <a:buNone/>
            </a:pPr>
            <a:r>
              <a:rPr lang="hu-HU" sz="1600" smtClean="0">
                <a:solidFill>
                  <a:srgbClr val="3333CC"/>
                </a:solidFill>
              </a:rPr>
              <a:t>       Szakemberek szerint az általános iskolai tanulók legalább 20 % - nál található olyan állapot, amely indokolttá teszi a gyermek gyógytestnevelésre való utalását. Iskolánkban  a gyógytestnevelés 3 csoportban működik ( egy alsós és két felsős csoport).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14538" y="2689225"/>
            <a:ext cx="5189537" cy="367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76250"/>
            <a:ext cx="6945312" cy="1189038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TANÓRÁN</a:t>
            </a:r>
            <a:r>
              <a:rPr lang="hu-HU" sz="4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KÍVÜLI</a:t>
            </a:r>
            <a:r>
              <a:rPr lang="hu-HU" sz="4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FOGLALKOZÁSOK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938338"/>
            <a:ext cx="6834188" cy="3397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400" smtClean="0"/>
              <a:t>Szakkör, felzárkóztatás,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400" smtClean="0"/>
              <a:t>gyógytestnevelés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400" smtClean="0"/>
              <a:t>                                             Hittan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400" smtClean="0"/>
              <a:t>Zeneiskola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400" smtClean="0"/>
              <a:t>                                     Számítástechnika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400" smtClean="0"/>
              <a:t>DSE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400" smtClean="0"/>
              <a:t>                                                Néptánc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400" smtClean="0"/>
              <a:t>Klubnapközi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62225" y="201613"/>
            <a:ext cx="5135563" cy="484187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RENDEZVÉNYEINKBŐL…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6700" y="1906588"/>
            <a:ext cx="3771900" cy="36163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sz="1600" smtClean="0">
                <a:solidFill>
                  <a:schemeClr val="hlink"/>
                </a:solidFill>
              </a:rPr>
              <a:t>Cinkeavató</a:t>
            </a:r>
          </a:p>
          <a:p>
            <a:pPr eaLnBrk="1" hangingPunct="1">
              <a:lnSpc>
                <a:spcPct val="80000"/>
              </a:lnSpc>
            </a:pPr>
            <a:r>
              <a:rPr lang="hu-HU" sz="1600" smtClean="0">
                <a:solidFill>
                  <a:schemeClr val="hlink"/>
                </a:solidFill>
              </a:rPr>
              <a:t>Népköltészet hete</a:t>
            </a:r>
          </a:p>
          <a:p>
            <a:pPr eaLnBrk="1" hangingPunct="1">
              <a:lnSpc>
                <a:spcPct val="80000"/>
              </a:lnSpc>
            </a:pPr>
            <a:r>
              <a:rPr lang="hu-HU" sz="1600" smtClean="0">
                <a:solidFill>
                  <a:schemeClr val="hlink"/>
                </a:solidFill>
              </a:rPr>
              <a:t>Jeles napok</a:t>
            </a:r>
          </a:p>
          <a:p>
            <a:pPr eaLnBrk="1" hangingPunct="1">
              <a:lnSpc>
                <a:spcPct val="80000"/>
              </a:lnSpc>
            </a:pPr>
            <a:r>
              <a:rPr lang="hu-HU" sz="1600" smtClean="0">
                <a:solidFill>
                  <a:schemeClr val="hlink"/>
                </a:solidFill>
              </a:rPr>
              <a:t>Egészségnap</a:t>
            </a:r>
          </a:p>
          <a:p>
            <a:pPr eaLnBrk="1" hangingPunct="1">
              <a:lnSpc>
                <a:spcPct val="80000"/>
              </a:lnSpc>
            </a:pPr>
            <a:r>
              <a:rPr lang="hu-HU" sz="1600" smtClean="0">
                <a:solidFill>
                  <a:schemeClr val="hlink"/>
                </a:solidFill>
              </a:rPr>
              <a:t>„Christmas party”-angol hagyományok</a:t>
            </a:r>
          </a:p>
          <a:p>
            <a:pPr eaLnBrk="1" hangingPunct="1">
              <a:lnSpc>
                <a:spcPct val="80000"/>
              </a:lnSpc>
            </a:pPr>
            <a:r>
              <a:rPr lang="hu-HU" sz="1600" smtClean="0">
                <a:solidFill>
                  <a:schemeClr val="hlink"/>
                </a:solidFill>
              </a:rPr>
              <a:t>„Bem Kupa”- sportversenyek</a:t>
            </a:r>
          </a:p>
          <a:p>
            <a:pPr eaLnBrk="1" hangingPunct="1">
              <a:lnSpc>
                <a:spcPct val="80000"/>
              </a:lnSpc>
            </a:pPr>
            <a:r>
              <a:rPr lang="hu-HU" sz="1600" smtClean="0">
                <a:solidFill>
                  <a:schemeClr val="hlink"/>
                </a:solidFill>
              </a:rPr>
              <a:t>„Bem Nap”- megyei és városi szaktárgyi versenyek</a:t>
            </a:r>
          </a:p>
          <a:p>
            <a:pPr eaLnBrk="1" hangingPunct="1">
              <a:lnSpc>
                <a:spcPct val="80000"/>
              </a:lnSpc>
            </a:pPr>
            <a:r>
              <a:rPr lang="hu-HU" sz="1600" smtClean="0">
                <a:solidFill>
                  <a:schemeClr val="hlink"/>
                </a:solidFill>
              </a:rPr>
              <a:t>Művészeti Napok</a:t>
            </a:r>
          </a:p>
          <a:p>
            <a:pPr eaLnBrk="1" hangingPunct="1">
              <a:lnSpc>
                <a:spcPct val="80000"/>
              </a:lnSpc>
            </a:pPr>
            <a:r>
              <a:rPr lang="hu-HU" sz="1600" smtClean="0">
                <a:solidFill>
                  <a:schemeClr val="hlink"/>
                </a:solidFill>
              </a:rPr>
              <a:t>Megyei Vers és rímfaragó verseny</a:t>
            </a:r>
          </a:p>
          <a:p>
            <a:pPr eaLnBrk="1" hangingPunct="1">
              <a:lnSpc>
                <a:spcPct val="80000"/>
              </a:lnSpc>
            </a:pPr>
            <a:r>
              <a:rPr lang="hu-HU" sz="1600" smtClean="0">
                <a:solidFill>
                  <a:schemeClr val="hlink"/>
                </a:solidFill>
              </a:rPr>
              <a:t>Áprilisi angol kulturális délután</a:t>
            </a:r>
          </a:p>
          <a:p>
            <a:pPr eaLnBrk="1" hangingPunct="1">
              <a:lnSpc>
                <a:spcPct val="80000"/>
              </a:lnSpc>
            </a:pPr>
            <a:r>
              <a:rPr lang="hu-HU" sz="1600" smtClean="0">
                <a:solidFill>
                  <a:schemeClr val="hlink"/>
                </a:solidFill>
              </a:rPr>
              <a:t>Madarak és fák napja</a:t>
            </a:r>
          </a:p>
        </p:txBody>
      </p:sp>
      <p:pic>
        <p:nvPicPr>
          <p:cNvPr id="109582" name="Picture 14" descr="833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098925" y="2260600"/>
            <a:ext cx="1800225" cy="1350963"/>
          </a:xfrm>
          <a:noFill/>
        </p:spPr>
      </p:pic>
      <p:pic>
        <p:nvPicPr>
          <p:cNvPr id="109576" name="Picture 8" descr="P100064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24550" y="774700"/>
            <a:ext cx="1800225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84" name="Picture 16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6119813" y="2276475"/>
            <a:ext cx="2019300" cy="1350963"/>
          </a:xfrm>
          <a:noFill/>
        </p:spPr>
      </p:pic>
      <p:pic>
        <p:nvPicPr>
          <p:cNvPr id="109587" name="Picture 19" descr="8b5a11f756a145e181c9236ccc8d05d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65900" y="3794125"/>
            <a:ext cx="1800225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89" name="Picture 21" descr="215afbb701934f77ba9d287db7f9370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867275" y="5259388"/>
            <a:ext cx="1800225" cy="13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91" name="Picture 23" descr="3a015543d98341659f4c35c49ea1375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868738" y="804863"/>
            <a:ext cx="1800225" cy="13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93" name="Picture 25" descr="d524dab2ad70458ca2f6b63e609521bf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638675" y="3762375"/>
            <a:ext cx="1800225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95" name="Picture 27" descr="607a686e0fb14c0e96c4dfd07b0b87c7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95288" y="333375"/>
            <a:ext cx="2019300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99" name="Picture 31" descr="92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837363" y="5257800"/>
            <a:ext cx="1800225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601" name="Picture 33" descr="001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2686050" y="5237163"/>
            <a:ext cx="2019300" cy="13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09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09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0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0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10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10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09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10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0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b="1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 iskolai munkát segítő civil szervezetek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hu-HU" smtClean="0"/>
          </a:p>
          <a:p>
            <a:pPr eaLnBrk="1" hangingPunct="1"/>
            <a:r>
              <a:rPr lang="hu-HU" smtClean="0">
                <a:solidFill>
                  <a:srgbClr val="3333CC"/>
                </a:solidFill>
              </a:rPr>
              <a:t>„Ablak a 3. évezredre” Alapítvány</a:t>
            </a:r>
          </a:p>
          <a:p>
            <a:pPr eaLnBrk="1" hangingPunct="1">
              <a:buFontTx/>
              <a:buNone/>
            </a:pPr>
            <a:r>
              <a:rPr lang="hu-HU" sz="1800" smtClean="0"/>
              <a:t>   </a:t>
            </a:r>
            <a:r>
              <a:rPr lang="hu-HU" sz="1800" smtClean="0">
                <a:solidFill>
                  <a:schemeClr val="hlink"/>
                </a:solidFill>
              </a:rPr>
              <a:t>Célja: az informatikai-számítástechnikai oktatás </a:t>
            </a:r>
          </a:p>
          <a:p>
            <a:pPr eaLnBrk="1" hangingPunct="1">
              <a:buFontTx/>
              <a:buNone/>
            </a:pPr>
            <a:r>
              <a:rPr lang="hu-HU" sz="1800" smtClean="0">
                <a:solidFill>
                  <a:schemeClr val="hlink"/>
                </a:solidFill>
              </a:rPr>
              <a:t>             tárgyi  feltételeinek javítása.</a:t>
            </a:r>
          </a:p>
          <a:p>
            <a:pPr eaLnBrk="1" hangingPunct="1">
              <a:buFontTx/>
              <a:buNone/>
            </a:pPr>
            <a:endParaRPr lang="hu-HU" sz="1800" smtClean="0">
              <a:solidFill>
                <a:schemeClr val="hlink"/>
              </a:solidFill>
            </a:endParaRPr>
          </a:p>
          <a:p>
            <a:pPr eaLnBrk="1" hangingPunct="1"/>
            <a:r>
              <a:rPr lang="hu-HU" smtClean="0">
                <a:solidFill>
                  <a:srgbClr val="3333CC"/>
                </a:solidFill>
              </a:rPr>
              <a:t>Bem DSE </a:t>
            </a:r>
          </a:p>
          <a:p>
            <a:pPr eaLnBrk="1" hangingPunct="1">
              <a:buFontTx/>
              <a:buNone/>
            </a:pPr>
            <a:r>
              <a:rPr lang="hu-HU" smtClean="0"/>
              <a:t> </a:t>
            </a:r>
            <a:r>
              <a:rPr lang="hu-HU" sz="1800" smtClean="0">
                <a:solidFill>
                  <a:schemeClr val="hlink"/>
                </a:solidFill>
              </a:rPr>
              <a:t>Célja:   a diákolimpiai versenyek finanszírozása, </a:t>
            </a:r>
          </a:p>
          <a:p>
            <a:pPr eaLnBrk="1" hangingPunct="1">
              <a:buFontTx/>
              <a:buNone/>
            </a:pPr>
            <a:r>
              <a:rPr lang="hu-HU" sz="1800" smtClean="0">
                <a:solidFill>
                  <a:schemeClr val="hlink"/>
                </a:solidFill>
              </a:rPr>
              <a:t>             a mindennapos testnevelés feltételeinek biztosítása.</a:t>
            </a:r>
            <a:endParaRPr lang="hu-HU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0"/>
            <a:ext cx="6408738" cy="1600200"/>
          </a:xfrm>
        </p:spPr>
        <p:txBody>
          <a:bodyPr/>
          <a:lstStyle/>
          <a:p>
            <a:pPr eaLnBrk="1" hangingPunct="1">
              <a:defRPr/>
            </a:pPr>
            <a:r>
              <a:rPr lang="hu-HU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 iskola alapdokumentumai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4838" y="3811588"/>
            <a:ext cx="7559675" cy="2359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000" b="1" smtClean="0">
                <a:solidFill>
                  <a:schemeClr val="hlink"/>
                </a:solidFill>
              </a:rPr>
              <a:t>BEM JÓZSEF ÁLTALÁNOS ISKOLA</a:t>
            </a:r>
            <a:r>
              <a:rPr lang="hu-HU" sz="2000" smtClean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000" smtClean="0">
                <a:solidFill>
                  <a:schemeClr val="hlink"/>
                </a:solidFill>
              </a:rPr>
              <a:t>Nyíregyháza, Epreskert utca 10.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000" smtClean="0">
                <a:solidFill>
                  <a:schemeClr val="hlink"/>
                </a:solidFill>
              </a:rPr>
              <a:t>42/406-769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000" smtClean="0">
                <a:solidFill>
                  <a:schemeClr val="hlink"/>
                </a:solidFill>
              </a:rPr>
              <a:t>42/406-768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hu-HU" sz="2000" smtClean="0"/>
              <a:t>E-mail:   </a:t>
            </a:r>
            <a:r>
              <a:rPr lang="hu-HU" sz="2000" smtClean="0">
                <a:hlinkClick r:id="rId2"/>
              </a:rPr>
              <a:t>bemiskola@freemail.hu</a:t>
            </a:r>
            <a:endParaRPr lang="hu-HU" sz="20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hu-HU" sz="2000" smtClean="0"/>
              <a:t>Honlap:   </a:t>
            </a:r>
            <a:r>
              <a:rPr lang="hu-HU" sz="2000" smtClean="0">
                <a:hlinkClick r:id="rId3"/>
              </a:rPr>
              <a:t>http://bemiskola.nyiregyhaza.egzinet.hu</a:t>
            </a:r>
            <a:endParaRPr lang="hu-HU" sz="20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hu-HU" sz="2000" smtClean="0"/>
              <a:t>	    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hu-HU" sz="2000" smtClean="0"/>
          </a:p>
        </p:txBody>
      </p:sp>
      <p:pic>
        <p:nvPicPr>
          <p:cNvPr id="28676" name="Picture 4" descr="címer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00788" y="0"/>
            <a:ext cx="2843212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1349375" y="3032125"/>
            <a:ext cx="6408738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hu-HU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Elérhetőségeink</a:t>
            </a:r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1006475" y="1843088"/>
            <a:ext cx="379412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hu-HU" sz="2000">
                <a:solidFill>
                  <a:srgbClr val="3333CC"/>
                </a:solidFill>
              </a:rPr>
              <a:t>SZMSZ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hu-HU" sz="2000">
                <a:solidFill>
                  <a:srgbClr val="3333CC"/>
                </a:solidFill>
              </a:rPr>
              <a:t>Pedagógiai program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hu-HU" sz="2000">
                <a:solidFill>
                  <a:srgbClr val="3333CC"/>
                </a:solidFill>
              </a:rPr>
              <a:t>Házirend</a:t>
            </a:r>
            <a:endParaRPr lang="hu-H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45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1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1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45"/>
                            </p:stCondLst>
                            <p:childTnLst>
                              <p:par>
                                <p:cTn id="24" presetID="45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55"/>
                            </p:stCondLst>
                            <p:childTnLst>
                              <p:par>
                                <p:cTn id="3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charRg st="165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111619">
                                            <p:txEl>
                                              <p:charRg st="165" end="1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  <p:bldP spid="11162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7575" y="263525"/>
            <a:ext cx="6870700" cy="1600200"/>
          </a:xfrm>
        </p:spPr>
        <p:txBody>
          <a:bodyPr/>
          <a:lstStyle/>
          <a:p>
            <a:pPr eaLnBrk="1" hangingPunct="1">
              <a:defRPr/>
            </a:pPr>
            <a:r>
              <a:rPr lang="hu-HU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Köszönjük megtisztelő  figyelmüket!</a:t>
            </a:r>
          </a:p>
        </p:txBody>
      </p:sp>
      <p:pic>
        <p:nvPicPr>
          <p:cNvPr id="134148" name="Picture 4" descr="címe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81388" y="3643313"/>
            <a:ext cx="2843212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52" name="Picture 8" descr="bemiskola"/>
          <p:cNvPicPr>
            <a:picLocks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095500" y="2044700"/>
            <a:ext cx="4876800" cy="3657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3414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30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0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3000"/>
                                        <p:tgtEl>
                                          <p:spTgt spid="13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2" descr="F:\Iskola élet\1.osztály\P106040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2250" y="1176338"/>
            <a:ext cx="3970338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84400" y="106363"/>
            <a:ext cx="4046538" cy="1085850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hu-HU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évfolyam </a:t>
            </a:r>
            <a:br>
              <a:rPr lang="hu-HU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2010/2011-es tanév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75088" y="1893888"/>
            <a:ext cx="3910012" cy="862012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hu-HU" sz="1600" b="1" smtClean="0">
                <a:solidFill>
                  <a:schemeClr val="hlink"/>
                </a:solidFill>
              </a:rPr>
              <a:t>1.a osztály</a:t>
            </a:r>
            <a:r>
              <a:rPr lang="hu-HU" sz="1600" smtClean="0"/>
              <a:t>: iskolaotthonos képzés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hu-HU" sz="1600" smtClean="0"/>
              <a:t>Tanító nénik: </a:t>
            </a:r>
            <a:r>
              <a:rPr lang="hu-HU" sz="1600" b="1" smtClean="0">
                <a:solidFill>
                  <a:schemeClr val="hlink"/>
                </a:solidFill>
              </a:rPr>
              <a:t>Orosz Mária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hu-HU" sz="1600" b="1" smtClean="0">
                <a:solidFill>
                  <a:schemeClr val="hlink"/>
                </a:solidFill>
              </a:rPr>
              <a:t>		    Veres Csilla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hu-HU" sz="200" b="1" smtClean="0">
                <a:solidFill>
                  <a:schemeClr val="hlink"/>
                </a:solidFill>
              </a:rPr>
              <a:t>		                      </a:t>
            </a:r>
            <a:endParaRPr lang="hu-HU" sz="1600" b="1" smtClean="0">
              <a:solidFill>
                <a:srgbClr val="FF6600"/>
              </a:solidFill>
            </a:endParaRPr>
          </a:p>
        </p:txBody>
      </p:sp>
      <p:pic>
        <p:nvPicPr>
          <p:cNvPr id="5125" name="Picture 13" descr="F:\Iskola élet\1.osztály\P106040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89438" y="3298825"/>
            <a:ext cx="4205287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36613" y="4611688"/>
            <a:ext cx="3840162" cy="8747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hu-HU" sz="1600" b="1">
                <a:solidFill>
                  <a:srgbClr val="3333CC"/>
                </a:solidFill>
              </a:rPr>
              <a:t>1.b osztály</a:t>
            </a:r>
            <a:r>
              <a:rPr lang="hu-HU" sz="1600">
                <a:solidFill>
                  <a:srgbClr val="000000"/>
                </a:solidFill>
              </a:rPr>
              <a:t>: iskolaotthonos képzés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hu-HU" sz="1600">
                <a:solidFill>
                  <a:srgbClr val="000000"/>
                </a:solidFill>
              </a:rPr>
              <a:t>Tanító nénik: </a:t>
            </a:r>
            <a:r>
              <a:rPr lang="hu-HU" sz="1600" b="1">
                <a:solidFill>
                  <a:srgbClr val="3333CC"/>
                </a:solidFill>
              </a:rPr>
              <a:t>Gecse Katalin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hu-HU" sz="1600" b="1">
                <a:solidFill>
                  <a:srgbClr val="3333CC"/>
                </a:solidFill>
              </a:rPr>
              <a:t>               Kulcsár Edit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hu-HU" sz="1600" b="1">
              <a:solidFill>
                <a:srgbClr val="3333CC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hu-HU" sz="1600" b="1">
              <a:solidFill>
                <a:srgbClr val="3333CC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hu-HU" sz="1600" b="1">
              <a:solidFill>
                <a:srgbClr val="3333CC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hu-HU" sz="1600" b="1">
              <a:solidFill>
                <a:srgbClr val="3333CC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hu-HU" sz="1600">
              <a:solidFill>
                <a:srgbClr val="00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hu-HU" sz="1600" b="1">
                <a:solidFill>
                  <a:srgbClr val="FF6600"/>
                </a:solidFill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autoUpdateAnimBg="0"/>
      <p:bldP spid="107523" grpId="0" animBg="1" autoUpdateAnimBg="0"/>
      <p:bldP spid="1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5721350" cy="900112"/>
          </a:xfrm>
        </p:spPr>
        <p:txBody>
          <a:bodyPr/>
          <a:lstStyle/>
          <a:p>
            <a:pPr eaLnBrk="1" hangingPunct="1">
              <a:defRPr/>
            </a:pPr>
            <a:r>
              <a:rPr lang="hu-HU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Munkaközösségeink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5888" y="1196975"/>
            <a:ext cx="6545262" cy="5162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sz="1800" b="1" smtClean="0">
                <a:solidFill>
                  <a:schemeClr val="tx2"/>
                </a:solidFill>
              </a:rPr>
              <a:t>Alsó tagozatos matematika munkaközösség</a:t>
            </a:r>
            <a:r>
              <a:rPr lang="hu-HU" sz="160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600" smtClean="0"/>
              <a:t>                munkaközösség vezető: </a:t>
            </a:r>
            <a:r>
              <a:rPr lang="hu-HU" sz="1600" smtClean="0">
                <a:solidFill>
                  <a:srgbClr val="3333CC"/>
                </a:solidFill>
              </a:rPr>
              <a:t>Ungváriné Bacskai Erika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b="1" smtClean="0">
                <a:solidFill>
                  <a:schemeClr val="tx2"/>
                </a:solidFill>
              </a:rPr>
              <a:t>Alsó tagozatos magyar munkaközösség</a:t>
            </a:r>
            <a:endParaRPr lang="hu-HU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600" smtClean="0"/>
              <a:t>                munkaközösség vezető: </a:t>
            </a:r>
            <a:r>
              <a:rPr lang="hu-HU" sz="1600" smtClean="0">
                <a:solidFill>
                  <a:schemeClr val="folHlink"/>
                </a:solidFill>
              </a:rPr>
              <a:t>Tóth Istvánné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b="1" smtClean="0">
                <a:solidFill>
                  <a:schemeClr val="tx2"/>
                </a:solidFill>
              </a:rPr>
              <a:t>„A” szakos</a:t>
            </a:r>
            <a:r>
              <a:rPr lang="hu-HU" sz="1600" smtClean="0"/>
              <a:t> </a:t>
            </a:r>
            <a:r>
              <a:rPr lang="hu-HU" sz="1400" smtClean="0"/>
              <a:t>(magyar, történelem, ének, rajz)</a:t>
            </a:r>
            <a:r>
              <a:rPr lang="hu-HU" sz="16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600" smtClean="0"/>
              <a:t>                munkaközösség vezető: </a:t>
            </a:r>
            <a:r>
              <a:rPr lang="hu-HU" sz="1600" smtClean="0">
                <a:solidFill>
                  <a:srgbClr val="3333CC"/>
                </a:solidFill>
              </a:rPr>
              <a:t>Buda Barnáné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b="1" smtClean="0">
                <a:solidFill>
                  <a:schemeClr val="tx2"/>
                </a:solidFill>
              </a:rPr>
              <a:t>„B” szakos</a:t>
            </a:r>
            <a:r>
              <a:rPr lang="hu-HU" sz="1600" smtClean="0"/>
              <a:t> </a:t>
            </a:r>
            <a:r>
              <a:rPr lang="hu-HU" sz="1400" smtClean="0"/>
              <a:t>(biológia, földrajz, technika)</a:t>
            </a:r>
            <a:r>
              <a:rPr lang="hu-HU" sz="16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600" smtClean="0"/>
              <a:t>                munkaközösség vezető: </a:t>
            </a:r>
            <a:r>
              <a:rPr lang="hu-HU" sz="1600" smtClean="0">
                <a:solidFill>
                  <a:srgbClr val="3333CC"/>
                </a:solidFill>
              </a:rPr>
              <a:t>Kovácsné Bobik Mária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b="1" smtClean="0">
                <a:solidFill>
                  <a:schemeClr val="tx2"/>
                </a:solidFill>
              </a:rPr>
              <a:t>„C” szakos</a:t>
            </a:r>
            <a:r>
              <a:rPr lang="hu-HU" sz="1600" smtClean="0"/>
              <a:t> </a:t>
            </a:r>
            <a:r>
              <a:rPr lang="hu-HU" sz="1400" smtClean="0"/>
              <a:t>( matematika, fizika, kémia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600" smtClean="0"/>
              <a:t>                 munkaközösség vezető: </a:t>
            </a:r>
            <a:r>
              <a:rPr lang="hu-HU" sz="1600" smtClean="0">
                <a:solidFill>
                  <a:srgbClr val="3333CC"/>
                </a:solidFill>
              </a:rPr>
              <a:t>Sziklainé Mándy Márta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b="1" smtClean="0">
                <a:solidFill>
                  <a:schemeClr val="tx2"/>
                </a:solidFill>
              </a:rPr>
              <a:t>Idegen nyelvi</a:t>
            </a:r>
            <a:endParaRPr lang="hu-HU" sz="1800" smtClean="0">
              <a:solidFill>
                <a:schemeClr val="tx2"/>
              </a:solidFill>
            </a:endParaRPr>
          </a:p>
          <a:p>
            <a:pPr lvl="3" eaLnBrk="1" hangingPunct="1">
              <a:lnSpc>
                <a:spcPct val="80000"/>
              </a:lnSpc>
              <a:buFontTx/>
              <a:buNone/>
            </a:pPr>
            <a:r>
              <a:rPr lang="hu-HU" sz="1600" smtClean="0"/>
              <a:t>munkaközösség</a:t>
            </a:r>
            <a:r>
              <a:rPr lang="hu-HU" sz="1000" smtClean="0"/>
              <a:t> </a:t>
            </a:r>
            <a:r>
              <a:rPr lang="hu-HU" sz="1600" smtClean="0"/>
              <a:t>vezető: </a:t>
            </a:r>
            <a:r>
              <a:rPr lang="hu-HU" sz="1600" smtClean="0">
                <a:solidFill>
                  <a:srgbClr val="3333CC"/>
                </a:solidFill>
              </a:rPr>
              <a:t>Lászlóné Nagy Mária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b="1" smtClean="0">
                <a:solidFill>
                  <a:schemeClr val="tx2"/>
                </a:solidFill>
              </a:rPr>
              <a:t>Osztályfőnöki</a:t>
            </a:r>
            <a:r>
              <a:rPr lang="hu-HU" sz="160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600" smtClean="0"/>
              <a:t>               munkaközösség vezető: </a:t>
            </a:r>
            <a:r>
              <a:rPr lang="hu-HU" sz="1600" smtClean="0">
                <a:solidFill>
                  <a:srgbClr val="3333CC"/>
                </a:solidFill>
              </a:rPr>
              <a:t>Tóth Zoltánné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b="1" smtClean="0">
                <a:solidFill>
                  <a:schemeClr val="tx2"/>
                </a:solidFill>
              </a:rPr>
              <a:t>Testnevelés</a:t>
            </a:r>
            <a:r>
              <a:rPr lang="hu-HU" sz="160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600" smtClean="0"/>
              <a:t>                munkaközösség vezető: </a:t>
            </a:r>
            <a:r>
              <a:rPr lang="hu-HU" sz="1600" smtClean="0">
                <a:solidFill>
                  <a:srgbClr val="3333CC"/>
                </a:solidFill>
              </a:rPr>
              <a:t>Szekér Lászlóné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600" smtClean="0"/>
              <a:t>                </a:t>
            </a:r>
            <a:endParaRPr lang="hu-HU" sz="1600" smtClean="0">
              <a:solidFill>
                <a:srgbClr val="3333C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hu-HU" sz="1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8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88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880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880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880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500"/>
                                        <p:tgtEl>
                                          <p:spTgt spid="880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500"/>
                                        <p:tgtEl>
                                          <p:spTgt spid="880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8806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52400"/>
            <a:ext cx="6513512" cy="973138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Tantestületünk</a:t>
            </a:r>
            <a:r>
              <a:rPr lang="hu-HU" sz="4000" smtClean="0"/>
              <a:t/>
            </a:r>
            <a:br>
              <a:rPr lang="hu-HU" sz="4000" smtClean="0"/>
            </a:br>
            <a:r>
              <a:rPr lang="hu-HU" sz="2400" smtClean="0"/>
              <a:t>Pedagógusok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1888" y="931863"/>
            <a:ext cx="6978650" cy="4908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000" b="1" smtClean="0">
                <a:solidFill>
                  <a:srgbClr val="CC00CC"/>
                </a:solidFill>
              </a:rPr>
              <a:t>Alsó tagozat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2000" b="1" smtClean="0">
              <a:solidFill>
                <a:srgbClr val="CC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Bálint Pálné		                    2.a	tanító - </a:t>
            </a:r>
            <a:r>
              <a:rPr lang="hu-HU" sz="1200" b="1" i="1" smtClean="0"/>
              <a:t>főtanácsos</a:t>
            </a:r>
            <a:endParaRPr lang="hu-HU" sz="9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Bandik Liliána		3.b	tanító - </a:t>
            </a:r>
            <a:r>
              <a:rPr lang="hu-HU" sz="1200" b="1" i="1" smtClean="0"/>
              <a:t>főtanácsos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Gecse Katalin 		1.b	tanító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Kabácsné Kováts Emese		2.b	tanító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Kissné Csatáry Tünde 	                    4.a	tanító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Kósáné Borbás Erzsébet		2.a	tanító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Kulcsár Edit 		                    1.a	tanító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Kurucz Valéria		2.b	tanító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Orosz Mária 		1.a	tanító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Petri Sándorné		4.a	tanító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Petrikovics Zsuzsanna	                    3.b	tanító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Róka Zsoltné Szinyei Krisztina	3.a	tanító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Szlovik Erzsébet 		3.c	tanító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Tamás Gabriella		3.c                tanító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Terebesiné Kiss Csilla		3.a	tanító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Tóth Istvánné		4.b	tanító-</a:t>
            </a:r>
            <a:r>
              <a:rPr lang="hu-HU" sz="1200" b="1" i="1" smtClean="0"/>
              <a:t>tanácsos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Ungváriné Bacskai Erika	                    4.c	tanító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Hajduné Gyarmathy Ilona	                    4.b	napközis nevelő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12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Bor Mihályné			mentortanár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16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116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116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1167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1167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1167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11673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11673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116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11673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333375"/>
            <a:ext cx="5937250" cy="900113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Tantestületünk</a:t>
            </a:r>
            <a:r>
              <a:rPr lang="hu-HU" sz="4000" smtClean="0"/>
              <a:t/>
            </a:r>
            <a:br>
              <a:rPr lang="hu-HU" sz="4000" smtClean="0"/>
            </a:br>
            <a:r>
              <a:rPr lang="hu-HU" sz="2400" smtClean="0"/>
              <a:t>Pedagógusok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1095375"/>
            <a:ext cx="7848600" cy="4600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600" b="1" smtClean="0">
                <a:solidFill>
                  <a:srgbClr val="CC00CC"/>
                </a:solidFill>
              </a:rPr>
              <a:t>FELSŐ TAGOZAT</a:t>
            </a:r>
            <a:r>
              <a:rPr lang="hu-HU" sz="1200" b="1" smtClean="0"/>
              <a:t/>
            </a:r>
            <a:br>
              <a:rPr lang="hu-HU" sz="1200" b="1" smtClean="0"/>
            </a:br>
            <a:endParaRPr lang="hu-HU" sz="12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b="1" smtClean="0"/>
              <a:t>Név	                                  szak: 	               O.f.</a:t>
            </a:r>
            <a:r>
              <a:rPr lang="hu-HU" sz="1200" smtClean="0"/>
              <a:t>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Buda Barnáné                                   magyar-ének	  	  8.b                                 tanár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Schmidtné Kádár Andrea	                történelem-ének	  6.b	                    tanár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Fogarasiné Krámer Erzsébet            matematika-rajz	  	                    tanár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Nagy Edit		                testnevelés	 	  8.c	                    tanár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Dr.Kerekesné Kádár Mariann            magyar-földr.- tört.               7.b	                    tanár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Kosztik Andrea 	                angol	                                                           tanár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Kissné Jenei Éva	                mat.-fiz.-informatika	  	                   tanár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Kovácsné Bobik Mária	                biológia-technika                   6.a	                    tanár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Lászlóné Nagy Mária 	                angol - 		                                        tanár </a:t>
            </a:r>
            <a:r>
              <a:rPr lang="hu-HU" sz="1200" b="1" i="1" smtClean="0"/>
              <a:t>tanácsos</a:t>
            </a:r>
            <a:endParaRPr lang="hu-HU" sz="12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Losonczi Lászlóné	                földrajz-testnevelés             8.a                                  tanár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Nagyné Vass Emma	                angol	                                                            tanár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Gál Mariann	 	                angol		                                        tanár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Ráczné Cserés Erzsébet                 földrajz-testnevelés 	  7.c	                    tanár </a:t>
            </a:r>
            <a:r>
              <a:rPr lang="hu-HU" sz="1200" b="1" i="1" smtClean="0"/>
              <a:t>tanácsos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Gubacsiné Deme Katalin	               történelem		  5. a		tanár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Szabó Péterné                                testnevelés-gyógytestnevelés                                       tanár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Szekér Lászlóné	               biológia-testnevelés   	  5.b                                 tanár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Sziklainé Mándy Márta	               kémia-matematika	  7.a                                 tanár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Szűcs Attiláné	               angol	                                                            tanár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Tóth Zoltánné	               biológia-technika                     6.c                                 tanár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Veress Krisztina 	               magyar-ének                  	   	                    tanár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200" smtClean="0"/>
              <a:t>Ungvári Sándor                               földrajz-népművelés                5.évf.                            napközis nevelő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4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4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4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4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4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4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46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46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146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46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46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46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46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46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46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46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46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146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469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469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1469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469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469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1469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1469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1469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1469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469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469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1469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1469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1469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1469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1469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1469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1469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>
          <a:xfrm>
            <a:off x="1116013" y="152400"/>
            <a:ext cx="6440487" cy="1331913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pedagógus munkát közvetlenül segítők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557338"/>
            <a:ext cx="4752975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000" b="1" smtClean="0"/>
              <a:t>Könyvtáros:</a:t>
            </a:r>
            <a:r>
              <a:rPr lang="hu-HU" sz="20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000" smtClean="0"/>
              <a:t>Bodánszky Ágota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000" b="1" smtClean="0"/>
              <a:t>Szabadidő-szervező</a:t>
            </a:r>
            <a:r>
              <a:rPr lang="hu-HU" sz="200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1800" smtClean="0"/>
              <a:t>Nagy Edit, Schmidtné Kádár Andrea </a:t>
            </a:r>
            <a:endParaRPr lang="hu-HU" sz="2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000" b="1" smtClean="0"/>
              <a:t>Ifjúságvédelmi felelős</a:t>
            </a:r>
            <a:r>
              <a:rPr lang="hu-HU" sz="200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1800" smtClean="0"/>
              <a:t>Kovácsné Fizeli Tünde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sz="1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sz="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1800" b="1" smtClean="0"/>
              <a:t>GYED-en, GYES-en lévő nevelők</a:t>
            </a:r>
            <a:r>
              <a:rPr lang="hu-HU" sz="2000" b="1" smtClean="0"/>
              <a:t>:</a:t>
            </a:r>
            <a:endParaRPr lang="hu-HU" sz="1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1800" smtClean="0"/>
              <a:t>Kovácsné Jakubovics Krisztina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03800" y="1989138"/>
            <a:ext cx="35560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000" b="1" smtClean="0"/>
              <a:t>Logopédus</a:t>
            </a:r>
            <a:r>
              <a:rPr lang="hu-HU" sz="2000" smtClean="0"/>
              <a:t>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000" smtClean="0"/>
              <a:t>    </a:t>
            </a:r>
            <a:r>
              <a:rPr lang="hu-HU" sz="1800" smtClean="0"/>
              <a:t>Mikó Boglárka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sz="1800" smtClean="0"/>
          </a:p>
          <a:p>
            <a:pPr eaLnBrk="1" hangingPunct="1">
              <a:lnSpc>
                <a:spcPct val="90000"/>
              </a:lnSpc>
            </a:pPr>
            <a:r>
              <a:rPr lang="hu-HU" sz="2000" b="1" smtClean="0"/>
              <a:t>Védőnő:</a:t>
            </a:r>
            <a:r>
              <a:rPr lang="hu-HU" sz="20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000" smtClean="0"/>
              <a:t>   Bodóné Jánvári Edit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sz="2000" smtClean="0"/>
          </a:p>
          <a:p>
            <a:pPr eaLnBrk="1" hangingPunct="1">
              <a:lnSpc>
                <a:spcPct val="90000"/>
              </a:lnSpc>
            </a:pPr>
            <a:endParaRPr lang="hu-HU" sz="600" smtClean="0"/>
          </a:p>
          <a:p>
            <a:pPr eaLnBrk="1" hangingPunct="1">
              <a:lnSpc>
                <a:spcPct val="90000"/>
              </a:lnSpc>
            </a:pPr>
            <a:r>
              <a:rPr lang="hu-HU" sz="2000" b="1" smtClean="0"/>
              <a:t>Iskolaorvos</a:t>
            </a:r>
            <a:r>
              <a:rPr lang="hu-HU" sz="2000" smtClean="0"/>
              <a:t>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000" smtClean="0"/>
              <a:t>   Dr. Kántor Irén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89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9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89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89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890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90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90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90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90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9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9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9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9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9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9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90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90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90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90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90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90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89038"/>
          </a:xfrm>
        </p:spPr>
        <p:txBody>
          <a:bodyPr/>
          <a:lstStyle/>
          <a:p>
            <a:pPr eaLnBrk="1" hangingPunct="1">
              <a:defRPr/>
            </a:pPr>
            <a:r>
              <a:rPr lang="hu-HU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TÁRGYI FELTÉTELEINK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58888"/>
            <a:ext cx="3771900" cy="42275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sz="1800" smtClean="0"/>
              <a:t>Tantermeink száma:   32 db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Ebből szaktanterem:    8 db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4 nyelvi labor 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2 számítástechnikai labor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Interaktív terem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1800" smtClean="0"/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Tornacsarnok  600 férőhelyes lelátóval, 4 öltözővel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Salakos futópálya</a:t>
            </a:r>
          </a:p>
          <a:p>
            <a:pPr eaLnBrk="1" hangingPunct="1">
              <a:lnSpc>
                <a:spcPct val="80000"/>
              </a:lnSpc>
            </a:pPr>
            <a:endParaRPr lang="hu-HU" sz="1800" smtClean="0"/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Könyvtár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Stúdió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Ebédlő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smtClean="0"/>
              <a:t>Orvosi rendelő</a:t>
            </a:r>
          </a:p>
          <a:p>
            <a:pPr eaLnBrk="1" hangingPunct="1">
              <a:lnSpc>
                <a:spcPct val="80000"/>
              </a:lnSpc>
            </a:pPr>
            <a:endParaRPr lang="hu-HU" sz="1800" smtClean="0"/>
          </a:p>
        </p:txBody>
      </p:sp>
      <p:pic>
        <p:nvPicPr>
          <p:cNvPr id="41989" name="Picture 5" descr="P1000627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10100" y="2243138"/>
            <a:ext cx="3771900" cy="2828925"/>
          </a:xfrm>
        </p:spPr>
      </p:pic>
      <p:pic>
        <p:nvPicPr>
          <p:cNvPr id="41990" name="Picture 6" descr="P101007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9338" y="1484313"/>
            <a:ext cx="3867150" cy="515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1" name="Picture 7" descr="bemutató 00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43425" y="1557338"/>
            <a:ext cx="4600575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2" name="Picture 8" descr="bemutató 00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6100" y="1989138"/>
            <a:ext cx="47879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476250"/>
            <a:ext cx="6008688" cy="973138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Évfolyamonkénti tanulólétszámunk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4813"/>
            <a:ext cx="7696200" cy="40624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hu-HU" sz="2800" b="1" smtClean="0">
                <a:solidFill>
                  <a:schemeClr val="tx2"/>
                </a:solidFill>
              </a:rPr>
              <a:t>   1-2. évfolyam</a:t>
            </a:r>
            <a:r>
              <a:rPr lang="hu-HU" sz="2800" smtClean="0"/>
              <a:t> </a:t>
            </a:r>
            <a:r>
              <a:rPr lang="hu-HU" sz="2400" smtClean="0"/>
              <a:t>( bevezető szakasz</a:t>
            </a:r>
            <a:r>
              <a:rPr lang="hu-HU" sz="2800" smtClean="0"/>
              <a:t>):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hu-HU" sz="2800" b="1" smtClean="0">
                <a:solidFill>
                  <a:srgbClr val="3333CC"/>
                </a:solidFill>
              </a:rPr>
              <a:t>120 fő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hu-HU" sz="2800" b="1" smtClean="0">
                <a:solidFill>
                  <a:schemeClr val="tx2"/>
                </a:solidFill>
              </a:rPr>
              <a:t>3-4. évfolyam</a:t>
            </a:r>
            <a:r>
              <a:rPr lang="hu-HU" sz="2800" smtClean="0"/>
              <a:t> (</a:t>
            </a:r>
            <a:r>
              <a:rPr lang="hu-HU" sz="2400" smtClean="0"/>
              <a:t>kezdő szakasz</a:t>
            </a:r>
            <a:r>
              <a:rPr lang="hu-HU" sz="2800" smtClean="0"/>
              <a:t>):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hu-HU" sz="2800" b="1" smtClean="0">
                <a:solidFill>
                  <a:srgbClr val="3333CC"/>
                </a:solidFill>
              </a:rPr>
              <a:t>146 fő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hu-HU" sz="2800" b="1" smtClean="0">
                <a:solidFill>
                  <a:schemeClr val="tx2"/>
                </a:solidFill>
              </a:rPr>
              <a:t>   5-6. évfolyam</a:t>
            </a:r>
            <a:r>
              <a:rPr lang="hu-HU" sz="2800" smtClean="0"/>
              <a:t> ( </a:t>
            </a:r>
            <a:r>
              <a:rPr lang="hu-HU" sz="2400" smtClean="0"/>
              <a:t>alapozó szakasz</a:t>
            </a:r>
            <a:r>
              <a:rPr lang="hu-HU" sz="2800" smtClean="0"/>
              <a:t> ):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hu-HU" sz="2800" b="1" smtClean="0">
                <a:solidFill>
                  <a:srgbClr val="3333CC"/>
                </a:solidFill>
              </a:rPr>
              <a:t>153 fő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hu-HU" sz="2800" b="1" smtClean="0">
                <a:solidFill>
                  <a:schemeClr val="tx2"/>
                </a:solidFill>
              </a:rPr>
              <a:t>   7-8. évfolyam</a:t>
            </a:r>
            <a:r>
              <a:rPr lang="hu-HU" sz="2800" smtClean="0"/>
              <a:t> ( </a:t>
            </a:r>
            <a:r>
              <a:rPr lang="hu-HU" sz="2400" smtClean="0"/>
              <a:t>fejlesztő szakasz</a:t>
            </a:r>
            <a:r>
              <a:rPr lang="hu-HU" sz="2800" smtClean="0"/>
              <a:t>):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hu-HU" sz="2800" b="1" smtClean="0">
                <a:solidFill>
                  <a:srgbClr val="3333CC"/>
                </a:solidFill>
              </a:rPr>
              <a:t>155 fő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hu-HU" b="1" smtClean="0">
                <a:solidFill>
                  <a:schemeClr val="tx2"/>
                </a:solidFill>
              </a:rPr>
              <a:t>Összes tanulólétszám: 574</a:t>
            </a:r>
            <a:r>
              <a:rPr lang="hu-HU" sz="3600" b="1" smtClean="0">
                <a:solidFill>
                  <a:srgbClr val="3333CC"/>
                </a:solidFill>
              </a:rPr>
              <a:t> fő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1000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Zsírkréták">
  <a:themeElements>
    <a:clrScheme name="Zsírkréták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Zsírkréták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sírkréták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sírkréták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sírkréták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sírkréták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sírkréták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sírkréták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sírkréták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sírkréták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2854</TotalTime>
  <Words>769</Words>
  <Application>Microsoft Office PowerPoint</Application>
  <PresentationFormat>Presentación en pantalla (4:3)</PresentationFormat>
  <Paragraphs>289</Paragraphs>
  <Slides>27</Slides>
  <Notes>0</Notes>
  <HiddenSlides>2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4" baseType="lpstr">
      <vt:lpstr>Comic Sans MS</vt:lpstr>
      <vt:lpstr>Arial</vt:lpstr>
      <vt:lpstr>Calibri</vt:lpstr>
      <vt:lpstr>Verdana</vt:lpstr>
      <vt:lpstr>Times New Roman CE</vt:lpstr>
      <vt:lpstr>Times New Roman</vt:lpstr>
      <vt:lpstr>Zsírkréták</vt:lpstr>
      <vt:lpstr>„Az iskola dolga, hogy megtaníttassa velünk, hogyan kell tanulni,  hogy felkeltse a tudás iránti étvágyunkat, hogy megtanítson bennünket a jól végzett munka örömére és az alkotás izgalmára, hogy megtanítson szeretni, azt amit csinálunk, és hogy segítsen megtalálni azt, amit szeretünk csinálni.”                                             ( Szent-Györgyi Albert ) </vt:lpstr>
      <vt:lpstr>Tantestületünk Vezetőség</vt:lpstr>
      <vt:lpstr>1. évfolyam  2010/2011-es tanév</vt:lpstr>
      <vt:lpstr>Munkaközösségeink</vt:lpstr>
      <vt:lpstr>Tantestületünk Pedagógusok</vt:lpstr>
      <vt:lpstr>Tantestületünk Pedagógusok</vt:lpstr>
      <vt:lpstr>A pedagógus munkát közvetlenül segítők</vt:lpstr>
      <vt:lpstr>TÁRGYI FELTÉTELEINK</vt:lpstr>
      <vt:lpstr>Évfolyamonkénti tanulólétszámunk</vt:lpstr>
      <vt:lpstr>TAGOZATAINK</vt:lpstr>
      <vt:lpstr>TAGOZATAINK</vt:lpstr>
      <vt:lpstr>Diapositiva 12</vt:lpstr>
      <vt:lpstr>Diapositiva 13</vt:lpstr>
      <vt:lpstr>Diapositiva 14</vt:lpstr>
      <vt:lpstr>EREDMÉNYEINK</vt:lpstr>
      <vt:lpstr>VERSENYEREDMÉNYEINK</vt:lpstr>
      <vt:lpstr>VERSENYEREDMÉNYEINK</vt:lpstr>
      <vt:lpstr>VERSENYEREDMÉNYEINK</vt:lpstr>
      <vt:lpstr>8. évfolyam beiskolázása 100%-os</vt:lpstr>
      <vt:lpstr>Továbbtanulási megoszlás iskolatípusonként a korábbi években</vt:lpstr>
      <vt:lpstr>Továbbtanulási megoszlás középiskolánként  2010-ben</vt:lpstr>
      <vt:lpstr>GYÓGYTESTNEVELÉS</vt:lpstr>
      <vt:lpstr>TANÓRÁN KÍVÜLI FOGLALKOZÁSOK</vt:lpstr>
      <vt:lpstr>RENDEZVÉNYEINKBŐL…</vt:lpstr>
      <vt:lpstr>Az iskolai munkát segítő civil szervezetek</vt:lpstr>
      <vt:lpstr>Az iskola alapdokumentumai</vt:lpstr>
      <vt:lpstr>Köszönjük megtisztelő  figyelmüket!</vt:lpstr>
    </vt:vector>
  </TitlesOfParts>
  <Company>Suli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BEM JÓZSEF ÁLTALÁNOS ISKOLA NYÍREGYHÁZA</dc:title>
  <dc:creator>IGH</dc:creator>
  <cp:lastModifiedBy>RAMON</cp:lastModifiedBy>
  <cp:revision>56</cp:revision>
  <dcterms:created xsi:type="dcterms:W3CDTF">2007-02-12T14:08:53Z</dcterms:created>
  <dcterms:modified xsi:type="dcterms:W3CDTF">2012-05-06T17:32:56Z</dcterms:modified>
</cp:coreProperties>
</file>