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9" r:id="rId1"/>
  </p:sldMasterIdLst>
  <p:sldIdLst>
    <p:sldId id="256" r:id="rId2"/>
    <p:sldId id="259" r:id="rId3"/>
    <p:sldId id="269" r:id="rId4"/>
    <p:sldId id="260" r:id="rId5"/>
    <p:sldId id="275" r:id="rId6"/>
    <p:sldId id="274" r:id="rId7"/>
    <p:sldId id="261" r:id="rId8"/>
    <p:sldId id="258" r:id="rId9"/>
    <p:sldId id="262" r:id="rId10"/>
    <p:sldId id="280" r:id="rId11"/>
    <p:sldId id="263" r:id="rId12"/>
    <p:sldId id="283" r:id="rId13"/>
    <p:sldId id="284" r:id="rId14"/>
    <p:sldId id="285" r:id="rId15"/>
    <p:sldId id="264" r:id="rId16"/>
    <p:sldId id="265" r:id="rId17"/>
    <p:sldId id="266" r:id="rId18"/>
    <p:sldId id="286" r:id="rId19"/>
    <p:sldId id="267" r:id="rId20"/>
    <p:sldId id="282" r:id="rId21"/>
    <p:sldId id="268" r:id="rId22"/>
    <p:sldId id="270" r:id="rId23"/>
    <p:sldId id="287" r:id="rId24"/>
    <p:sldId id="271" r:id="rId25"/>
    <p:sldId id="272" r:id="rId26"/>
    <p:sldId id="273" r:id="rId27"/>
    <p:sldId id="281" r:id="rId28"/>
  </p:sldIdLst>
  <p:sldSz cx="9144000" cy="6858000" type="screen4x3"/>
  <p:notesSz cx="6858000" cy="9144000"/>
  <p:custDataLst>
    <p:tags r:id="rId29"/>
  </p:custDataLst>
  <p:defaultTextStyle>
    <a:defPPr>
      <a:defRPr lang="hu-H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CC"/>
    <a:srgbClr val="FF0000"/>
    <a:srgbClr val="CC00CC"/>
    <a:srgbClr val="FF33CC"/>
    <a:srgbClr val="FF6600"/>
    <a:srgbClr val="FFFF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853" autoAdjust="0"/>
    <p:restoredTop sz="94728" autoAdjust="0"/>
  </p:normalViewPr>
  <p:slideViewPr>
    <p:cSldViewPr snapToGrid="0" showGuides="1">
      <p:cViewPr>
        <p:scale>
          <a:sx n="70" d="100"/>
          <a:sy n="70" d="100"/>
        </p:scale>
        <p:origin x="-630" y="-95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gs" Target="tags/tag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Libro_de_Microsoft_Office_Excel_2007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Libro_de_Microsoft_Office_Excel_2007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s-ES"/>
  <c:chart>
    <c:view3D>
      <c:perspective val="0"/>
    </c:view3D>
    <c:plotArea>
      <c:layout>
        <c:manualLayout>
          <c:layoutTarget val="inner"/>
          <c:xMode val="edge"/>
          <c:yMode val="edge"/>
          <c:x val="9.3195266272189492E-2"/>
          <c:y val="0.12619047619047621"/>
          <c:w val="0.82248520710059214"/>
          <c:h val="0.52619047619047699"/>
        </c:manualLayout>
      </c:layout>
      <c:pie3DChart>
        <c:varyColors val="1"/>
        <c:ser>
          <c:idx val="0"/>
          <c:order val="0"/>
          <c:spPr>
            <a:solidFill>
              <a:srgbClr val="9999FF"/>
            </a:solidFill>
            <a:ln w="12557">
              <a:solidFill>
                <a:srgbClr val="000000"/>
              </a:solidFill>
              <a:prstDash val="solid"/>
            </a:ln>
          </c:spPr>
          <c:dPt>
            <c:idx val="1"/>
            <c:spPr>
              <a:solidFill>
                <a:srgbClr val="993366"/>
              </a:solidFill>
              <a:ln w="12557">
                <a:solidFill>
                  <a:srgbClr val="000000"/>
                </a:solidFill>
                <a:prstDash val="solid"/>
              </a:ln>
            </c:spPr>
          </c:dPt>
          <c:dPt>
            <c:idx val="2"/>
            <c:spPr>
              <a:solidFill>
                <a:srgbClr val="FFFFCC"/>
              </a:solidFill>
              <a:ln w="12557">
                <a:solidFill>
                  <a:srgbClr val="000000"/>
                </a:solidFill>
                <a:prstDash val="solid"/>
              </a:ln>
            </c:spPr>
          </c:dPt>
          <c:dLbls>
            <c:numFmt formatCode="0%" sourceLinked="0"/>
            <c:spPr>
              <a:noFill/>
              <a:ln w="25115">
                <a:noFill/>
              </a:ln>
            </c:spPr>
            <c:txPr>
              <a:bodyPr/>
              <a:lstStyle/>
              <a:p>
                <a:pPr>
                  <a:defRPr sz="1184" b="0" i="0" u="none" strike="noStrike" baseline="0">
                    <a:solidFill>
                      <a:srgbClr val="000000"/>
                    </a:solidFill>
                    <a:latin typeface="Arial CE"/>
                    <a:ea typeface="Arial CE"/>
                    <a:cs typeface="Arial CE"/>
                  </a:defRPr>
                </a:pPr>
                <a:endParaRPr lang="es-ES"/>
              </a:p>
            </c:txPr>
            <c:showPercent val="1"/>
            <c:showLeaderLines val="1"/>
          </c:dLbls>
          <c:cat>
            <c:strRef>
              <c:f>Munka1!$B$2:$B$4</c:f>
              <c:strCache>
                <c:ptCount val="3"/>
                <c:pt idx="0">
                  <c:v>Gimnázium</c:v>
                </c:pt>
                <c:pt idx="1">
                  <c:v>Szakközépiskola</c:v>
                </c:pt>
                <c:pt idx="2">
                  <c:v>Szakiskola</c:v>
                </c:pt>
              </c:strCache>
            </c:strRef>
          </c:cat>
          <c:val>
            <c:numRef>
              <c:f>Munka1!$D$2:$D$4</c:f>
              <c:numCache>
                <c:formatCode>0%</c:formatCode>
                <c:ptCount val="3"/>
                <c:pt idx="0">
                  <c:v>0.67200000000000015</c:v>
                </c:pt>
                <c:pt idx="1">
                  <c:v>0.27</c:v>
                </c:pt>
                <c:pt idx="2">
                  <c:v>4.0000000000000008E-2</c:v>
                </c:pt>
              </c:numCache>
            </c:numRef>
          </c:val>
        </c:ser>
        <c:dLbls>
          <c:showPercent val="1"/>
        </c:dLbls>
      </c:pie3DChart>
      <c:spPr>
        <a:noFill/>
        <a:ln w="25382">
          <a:noFill/>
        </a:ln>
      </c:spPr>
    </c:plotArea>
    <c:legend>
      <c:legendPos val="b"/>
      <c:layout>
        <c:manualLayout>
          <c:xMode val="edge"/>
          <c:yMode val="edge"/>
          <c:wMode val="edge"/>
          <c:hMode val="edge"/>
          <c:x val="0.81804738325235116"/>
          <c:y val="0.76666666666666661"/>
          <c:w val="0.9940828530454312"/>
          <c:h val="0.91904772466821938"/>
        </c:manualLayout>
      </c:layout>
      <c:spPr>
        <a:solidFill>
          <a:srgbClr val="FFFFFF"/>
        </a:solidFill>
        <a:ln w="3140">
          <a:solidFill>
            <a:srgbClr val="000000"/>
          </a:solidFill>
          <a:prstDash val="solid"/>
        </a:ln>
      </c:spPr>
      <c:txPr>
        <a:bodyPr/>
        <a:lstStyle/>
        <a:p>
          <a:pPr>
            <a:defRPr sz="909" b="0" i="0" u="none" strike="noStrike" baseline="0">
              <a:solidFill>
                <a:srgbClr val="000000"/>
              </a:solidFill>
              <a:latin typeface="Arial CE"/>
              <a:ea typeface="Arial CE"/>
              <a:cs typeface="Arial CE"/>
            </a:defRPr>
          </a:pPr>
          <a:endParaRPr lang="es-ES"/>
        </a:p>
      </c:txPr>
    </c:legend>
    <c:plotVisOnly val="1"/>
    <c:dispBlanksAs val="zero"/>
  </c:chart>
  <c:spPr>
    <a:noFill/>
    <a:ln>
      <a:noFill/>
    </a:ln>
  </c:spPr>
  <c:txPr>
    <a:bodyPr/>
    <a:lstStyle/>
    <a:p>
      <a:pPr>
        <a:defRPr sz="989" b="0" i="0" u="none" strike="noStrike" baseline="0">
          <a:solidFill>
            <a:srgbClr val="000000"/>
          </a:solidFill>
          <a:latin typeface="Arial CE"/>
          <a:ea typeface="Arial CE"/>
          <a:cs typeface="Arial CE"/>
        </a:defRPr>
      </a:pPr>
      <a:endParaRPr lang="es-ES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s-ES"/>
  <c:chart>
    <c:view3D>
      <c:hPercent val="60"/>
      <c:depthPercent val="100"/>
      <c:rAngAx val="1"/>
    </c:view3D>
    <c:floor>
      <c:spPr>
        <a:solidFill>
          <a:srgbClr val="C0C0C0"/>
        </a:solidFill>
        <a:ln w="3175">
          <a:solidFill>
            <a:srgbClr val="000000"/>
          </a:solidFill>
          <a:prstDash val="solid"/>
        </a:ln>
      </c:spPr>
    </c:floor>
    <c:sideWall>
      <c:spPr>
        <a:solidFill>
          <a:srgbClr val="C0C0C0"/>
        </a:solidFill>
        <a:ln w="12700">
          <a:solidFill>
            <a:srgbClr val="808080"/>
          </a:solidFill>
          <a:prstDash val="solid"/>
        </a:ln>
      </c:spPr>
    </c:sideWall>
    <c:backWall>
      <c:spPr>
        <a:solidFill>
          <a:srgbClr val="C0C0C0"/>
        </a:solidFill>
        <a:ln w="12700">
          <a:solidFill>
            <a:srgbClr val="808080"/>
          </a:solidFill>
          <a:prstDash val="solid"/>
        </a:ln>
      </c:spPr>
    </c:backWall>
    <c:plotArea>
      <c:layout>
        <c:manualLayout>
          <c:layoutTarget val="inner"/>
          <c:xMode val="edge"/>
          <c:yMode val="edge"/>
          <c:x val="4.6052631578947421E-2"/>
          <c:y val="2.1551724137931015E-2"/>
          <c:w val="0.94078947368421106"/>
          <c:h val="0.7068965517241379"/>
        </c:manualLayout>
      </c:layout>
      <c:bar3DChart>
        <c:barDir val="col"/>
        <c:grouping val="clustered"/>
        <c:ser>
          <c:idx val="0"/>
          <c:order val="0"/>
          <c:spPr>
            <a:solidFill>
              <a:srgbClr val="9999FF"/>
            </a:solidFill>
            <a:ln w="12640">
              <a:solidFill>
                <a:srgbClr val="000000"/>
              </a:solidFill>
              <a:prstDash val="solid"/>
            </a:ln>
          </c:spPr>
          <c:cat>
            <c:multiLvlStrRef>
              <c:f>Munka1!$A$21:$B$32</c:f>
              <c:multiLvlStrCache>
                <c:ptCount val="12"/>
                <c:lvl>
                  <c:pt idx="0">
                    <c:v>Zrínyi </c:v>
                  </c:pt>
                  <c:pt idx="1">
                    <c:v>Kölcsey </c:v>
                  </c:pt>
                  <c:pt idx="2">
                    <c:v>Vasvári</c:v>
                  </c:pt>
                  <c:pt idx="3">
                    <c:v>Arany </c:v>
                  </c:pt>
                  <c:pt idx="4">
                    <c:v>Kossuth</c:v>
                  </c:pt>
                  <c:pt idx="5">
                    <c:v>Krúdy </c:v>
                  </c:pt>
                  <c:pt idx="6">
                    <c:v>Inczédy</c:v>
                  </c:pt>
                  <c:pt idx="7">
                    <c:v>Bánki</c:v>
                  </c:pt>
                  <c:pt idx="8">
                    <c:v>Sipkay</c:v>
                  </c:pt>
                  <c:pt idx="9">
                    <c:v>Vásárhelyi</c:v>
                  </c:pt>
                  <c:pt idx="10">
                    <c:v>Wesselényi</c:v>
                  </c:pt>
                  <c:pt idx="11">
                    <c:v>Széchényi</c:v>
                  </c:pt>
                </c:lvl>
                <c:lvl>
                  <c:pt idx="0">
                    <c:v>Gimnázium</c:v>
                  </c:pt>
                  <c:pt idx="6">
                    <c:v>Szakközépiskola</c:v>
                  </c:pt>
                </c:lvl>
              </c:multiLvlStrCache>
            </c:multiLvlStrRef>
          </c:cat>
          <c:val>
            <c:numRef>
              <c:f>Munka1!$C$21:$C$32</c:f>
              <c:numCache>
                <c:formatCode>General</c:formatCode>
                <c:ptCount val="12"/>
                <c:pt idx="0">
                  <c:v>19</c:v>
                </c:pt>
                <c:pt idx="1">
                  <c:v>10</c:v>
                </c:pt>
                <c:pt idx="2">
                  <c:v>8</c:v>
                </c:pt>
                <c:pt idx="3">
                  <c:v>1</c:v>
                </c:pt>
                <c:pt idx="4">
                  <c:v>2</c:v>
                </c:pt>
                <c:pt idx="5">
                  <c:v>3</c:v>
                </c:pt>
                <c:pt idx="6">
                  <c:v>5</c:v>
                </c:pt>
                <c:pt idx="7">
                  <c:v>2</c:v>
                </c:pt>
                <c:pt idx="8">
                  <c:v>12</c:v>
                </c:pt>
                <c:pt idx="9">
                  <c:v>8</c:v>
                </c:pt>
                <c:pt idx="10">
                  <c:v>5</c:v>
                </c:pt>
                <c:pt idx="11">
                  <c:v>1</c:v>
                </c:pt>
              </c:numCache>
            </c:numRef>
          </c:val>
        </c:ser>
        <c:shape val="box"/>
        <c:axId val="125685760"/>
        <c:axId val="125687296"/>
        <c:axId val="0"/>
      </c:bar3DChart>
      <c:catAx>
        <c:axId val="125685760"/>
        <c:scaling>
          <c:orientation val="minMax"/>
        </c:scaling>
        <c:axPos val="b"/>
        <c:numFmt formatCode="General" sourceLinked="1"/>
        <c:tickLblPos val="low"/>
        <c:spPr>
          <a:ln w="3159">
            <a:solidFill>
              <a:srgbClr val="000000"/>
            </a:solidFill>
            <a:prstDash val="solid"/>
          </a:ln>
        </c:spPr>
        <c:txPr>
          <a:bodyPr rot="-5400000" vert="horz"/>
          <a:lstStyle/>
          <a:p>
            <a:pPr>
              <a:defRPr sz="1119" b="0" i="0" u="none" strike="noStrike" baseline="0">
                <a:solidFill>
                  <a:srgbClr val="000000"/>
                </a:solidFill>
                <a:latin typeface="Arial CE"/>
                <a:ea typeface="Arial CE"/>
                <a:cs typeface="Arial CE"/>
              </a:defRPr>
            </a:pPr>
            <a:endParaRPr lang="es-ES"/>
          </a:p>
        </c:txPr>
        <c:crossAx val="125687296"/>
        <c:crosses val="autoZero"/>
        <c:auto val="1"/>
        <c:lblAlgn val="ctr"/>
        <c:lblOffset val="100"/>
        <c:tickLblSkip val="1"/>
        <c:tickMarkSkip val="1"/>
      </c:catAx>
      <c:valAx>
        <c:axId val="125687296"/>
        <c:scaling>
          <c:orientation val="minMax"/>
        </c:scaling>
        <c:axPos val="l"/>
        <c:majorGridlines>
          <c:spPr>
            <a:ln w="3159">
              <a:solidFill>
                <a:srgbClr val="000000"/>
              </a:solidFill>
              <a:prstDash val="solid"/>
            </a:ln>
          </c:spPr>
        </c:majorGridlines>
        <c:numFmt formatCode="General" sourceLinked="1"/>
        <c:tickLblPos val="nextTo"/>
        <c:spPr>
          <a:ln w="3159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19" b="0" i="0" u="none" strike="noStrike" baseline="0">
                <a:solidFill>
                  <a:srgbClr val="000000"/>
                </a:solidFill>
                <a:latin typeface="Arial CE"/>
                <a:ea typeface="Arial CE"/>
                <a:cs typeface="Arial CE"/>
              </a:defRPr>
            </a:pPr>
            <a:endParaRPr lang="es-ES"/>
          </a:p>
        </c:txPr>
        <c:crossAx val="125685760"/>
        <c:crosses val="autoZero"/>
        <c:crossBetween val="between"/>
      </c:valAx>
      <c:spPr>
        <a:noFill/>
        <a:ln w="25379">
          <a:noFill/>
        </a:ln>
      </c:spPr>
    </c:plotArea>
    <c:plotVisOnly val="1"/>
    <c:dispBlanksAs val="gap"/>
  </c:chart>
  <c:spPr>
    <a:noFill/>
    <a:ln>
      <a:noFill/>
    </a:ln>
  </c:spPr>
  <c:txPr>
    <a:bodyPr/>
    <a:lstStyle/>
    <a:p>
      <a:pPr>
        <a:defRPr sz="1119" b="0" i="0" u="none" strike="noStrike" baseline="0">
          <a:solidFill>
            <a:srgbClr val="000000"/>
          </a:solidFill>
          <a:latin typeface="Arial CE"/>
          <a:ea typeface="Arial CE"/>
          <a:cs typeface="Arial CE"/>
        </a:defRPr>
      </a:pPr>
      <a:endParaRPr lang="es-ES"/>
    </a:p>
  </c:txPr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B914DD-5EBE-4A1A-A2D2-525DE46C0DD0}" type="slidenum">
              <a:rPr lang="hu-HU"/>
              <a:pPr>
                <a:defRPr/>
              </a:pPr>
              <a:t>‹Nº›</a:t>
            </a:fld>
            <a:endParaRPr lang="hu-H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F0D80A-7D59-4E7E-9137-5C3F93F4F204}" type="slidenum">
              <a:rPr lang="hu-HU"/>
              <a:pPr>
                <a:defRPr/>
              </a:pPr>
              <a:t>‹Nº›</a:t>
            </a:fld>
            <a:endParaRPr lang="hu-H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457950" y="152400"/>
            <a:ext cx="1924050" cy="5334000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685800" y="152400"/>
            <a:ext cx="5619750" cy="5334000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A9928C-38E8-480E-822A-C56DDB856FA2}" type="slidenum">
              <a:rPr lang="hu-HU"/>
              <a:pPr>
                <a:defRPr/>
              </a:pPr>
              <a:t>‹Nº›</a:t>
            </a:fld>
            <a:endParaRPr lang="hu-H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Cím és 4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 sz="quarter"/>
          </p:nvPr>
        </p:nvSpPr>
        <p:spPr>
          <a:xfrm>
            <a:off x="685800" y="152400"/>
            <a:ext cx="6870700" cy="1600200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quarter" idx="1"/>
          </p:nvPr>
        </p:nvSpPr>
        <p:spPr>
          <a:xfrm>
            <a:off x="685800" y="1828800"/>
            <a:ext cx="3771900" cy="1752600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quarter" idx="2"/>
          </p:nvPr>
        </p:nvSpPr>
        <p:spPr>
          <a:xfrm>
            <a:off x="4610100" y="1828800"/>
            <a:ext cx="3771900" cy="1752600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Tartalom helye 4"/>
          <p:cNvSpPr>
            <a:spLocks noGrp="1"/>
          </p:cNvSpPr>
          <p:nvPr>
            <p:ph sz="quarter" idx="3"/>
          </p:nvPr>
        </p:nvSpPr>
        <p:spPr>
          <a:xfrm>
            <a:off x="685800" y="3733800"/>
            <a:ext cx="3771900" cy="1752600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10100" y="3733800"/>
            <a:ext cx="3771900" cy="1752600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D422C8-2EF2-49EB-B46E-D8FE85E4F3BF}" type="slidenum">
              <a:rPr lang="hu-HU"/>
              <a:pPr>
                <a:defRPr/>
              </a:pPr>
              <a:t>‹Nº›</a:t>
            </a:fld>
            <a:endParaRPr lang="hu-H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Cím, szöveg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6870700" cy="1600200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sz="half" idx="1"/>
          </p:nvPr>
        </p:nvSpPr>
        <p:spPr>
          <a:xfrm>
            <a:off x="685800" y="1828800"/>
            <a:ext cx="3771900" cy="3657600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10100" y="1828800"/>
            <a:ext cx="3771900" cy="3657600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A3108F-9958-4F2B-9D9C-B209A076087C}" type="slidenum">
              <a:rPr lang="hu-HU"/>
              <a:pPr>
                <a:defRPr/>
              </a:pPr>
              <a:t>‹Nº›</a:t>
            </a:fld>
            <a:endParaRPr lang="hu-H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Cím, szöveg és ábr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6870700" cy="1600200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sz="half" idx="1"/>
          </p:nvPr>
        </p:nvSpPr>
        <p:spPr>
          <a:xfrm>
            <a:off x="685800" y="1828800"/>
            <a:ext cx="3771900" cy="3657600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ClipArt-elem helye 3"/>
          <p:cNvSpPr>
            <a:spLocks noGrp="1"/>
          </p:cNvSpPr>
          <p:nvPr>
            <p:ph type="clipArt" sz="half" idx="2"/>
          </p:nvPr>
        </p:nvSpPr>
        <p:spPr>
          <a:xfrm>
            <a:off x="4610100" y="1828800"/>
            <a:ext cx="3771900" cy="3657600"/>
          </a:xfrm>
        </p:spPr>
        <p:txBody>
          <a:bodyPr/>
          <a:lstStyle/>
          <a:p>
            <a:pPr lvl="0"/>
            <a:endParaRPr lang="hu-HU" noProof="0" smtClean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80FAE4-9CC9-45CA-859E-950F11A61FA1}" type="slidenum">
              <a:rPr lang="hu-HU"/>
              <a:pPr>
                <a:defRPr/>
              </a:pPr>
              <a:t>‹Nº›</a:t>
            </a:fld>
            <a:endParaRPr lang="hu-HU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Cím és tábláz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6870700" cy="1600200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áblázat helye 2"/>
          <p:cNvSpPr>
            <a:spLocks noGrp="1"/>
          </p:cNvSpPr>
          <p:nvPr>
            <p:ph type="tbl" idx="1"/>
          </p:nvPr>
        </p:nvSpPr>
        <p:spPr>
          <a:xfrm>
            <a:off x="685800" y="1828800"/>
            <a:ext cx="7696200" cy="3657600"/>
          </a:xfrm>
        </p:spPr>
        <p:txBody>
          <a:bodyPr/>
          <a:lstStyle/>
          <a:p>
            <a:pPr lvl="0"/>
            <a:endParaRPr lang="hu-HU" noProof="0" smtClean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323660-ACA8-4502-B201-2C1619B0D05C}" type="slidenum">
              <a:rPr lang="hu-HU"/>
              <a:pPr>
                <a:defRPr/>
              </a:pPr>
              <a:t>‹Nº›</a:t>
            </a:fld>
            <a:endParaRPr lang="hu-HU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Cím, 1 nagy és 2 kisebb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6870700" cy="1600200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685800" y="1828800"/>
            <a:ext cx="3771900" cy="3657600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quarter" idx="2"/>
          </p:nvPr>
        </p:nvSpPr>
        <p:spPr>
          <a:xfrm>
            <a:off x="4610100" y="1828800"/>
            <a:ext cx="3771900" cy="1752600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Tartalom helye 4"/>
          <p:cNvSpPr>
            <a:spLocks noGrp="1"/>
          </p:cNvSpPr>
          <p:nvPr>
            <p:ph sz="quarter" idx="3"/>
          </p:nvPr>
        </p:nvSpPr>
        <p:spPr>
          <a:xfrm>
            <a:off x="4610100" y="3733800"/>
            <a:ext cx="3771900" cy="1752600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89DC7D-4B75-46DD-A7AF-94117167581D}" type="slidenum">
              <a:rPr lang="hu-HU"/>
              <a:pPr>
                <a:defRPr/>
              </a:pPr>
              <a:t>‹Nº›</a:t>
            </a:fld>
            <a:endParaRPr lang="hu-HU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Cím, szöveg és 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6870700" cy="1600200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sz="half" idx="1"/>
          </p:nvPr>
        </p:nvSpPr>
        <p:spPr>
          <a:xfrm>
            <a:off x="685800" y="1828800"/>
            <a:ext cx="3771900" cy="3657600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quarter" idx="2"/>
          </p:nvPr>
        </p:nvSpPr>
        <p:spPr>
          <a:xfrm>
            <a:off x="4610100" y="1828800"/>
            <a:ext cx="3771900" cy="1752600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Tartalom helye 4"/>
          <p:cNvSpPr>
            <a:spLocks noGrp="1"/>
          </p:cNvSpPr>
          <p:nvPr>
            <p:ph sz="quarter" idx="3"/>
          </p:nvPr>
        </p:nvSpPr>
        <p:spPr>
          <a:xfrm>
            <a:off x="4610100" y="3733800"/>
            <a:ext cx="3771900" cy="1752600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7A338E-2CCD-4D5C-B41B-A8AFD07FDE37}" type="slidenum">
              <a:rPr lang="hu-HU"/>
              <a:pPr>
                <a:defRPr/>
              </a:pPr>
              <a:t>‹Nº›</a:t>
            </a:fld>
            <a:endParaRPr lang="hu-H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C66B0C-61C0-48EE-96DC-A3425FD09233}" type="slidenum">
              <a:rPr lang="hu-HU"/>
              <a:pPr>
                <a:defRPr/>
              </a:pPr>
              <a:t>‹Nº›</a:t>
            </a:fld>
            <a:endParaRPr lang="hu-H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839C14-BB79-4E7E-8244-F794DAD21E0E}" type="slidenum">
              <a:rPr lang="hu-HU"/>
              <a:pPr>
                <a:defRPr/>
              </a:pPr>
              <a:t>‹Nº›</a:t>
            </a:fld>
            <a:endParaRPr lang="hu-H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685800" y="1828800"/>
            <a:ext cx="3771900" cy="3657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10100" y="1828800"/>
            <a:ext cx="3771900" cy="3657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7C4C3F-227D-4188-B668-37CB639ADBCA}" type="slidenum">
              <a:rPr lang="hu-HU"/>
              <a:pPr>
                <a:defRPr/>
              </a:pPr>
              <a:t>‹Nº›</a:t>
            </a:fld>
            <a:endParaRPr lang="hu-H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69D228-26A7-48B1-93D2-561EE1EBBDED}" type="slidenum">
              <a:rPr lang="hu-HU"/>
              <a:pPr>
                <a:defRPr/>
              </a:pPr>
              <a:t>‹Nº›</a:t>
            </a:fld>
            <a:endParaRPr lang="hu-H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95F89D-AE1B-4EB7-8D05-A68FF2DCDF8C}" type="slidenum">
              <a:rPr lang="hu-HU"/>
              <a:pPr>
                <a:defRPr/>
              </a:pPr>
              <a:t>‹Nº›</a:t>
            </a:fld>
            <a:endParaRPr lang="hu-H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1AA6B5-A343-415A-9B6A-C185D47B5AAE}" type="slidenum">
              <a:rPr lang="hu-HU"/>
              <a:pPr>
                <a:defRPr/>
              </a:pPr>
              <a:t>‹Nº›</a:t>
            </a:fld>
            <a:endParaRPr lang="hu-H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D26415-A897-4E68-A9A7-DA87DCD106B2}" type="slidenum">
              <a:rPr lang="hu-HU"/>
              <a:pPr>
                <a:defRPr/>
              </a:pPr>
              <a:t>‹Nº›</a:t>
            </a:fld>
            <a:endParaRPr lang="hu-H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hu-HU" noProof="0" smtClean="0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1E33FF-2F82-418E-B882-997E7FF603BA}" type="slidenum">
              <a:rPr lang="hu-HU"/>
              <a:pPr>
                <a:defRPr/>
              </a:pPr>
              <a:t>‹Nº›</a:t>
            </a:fld>
            <a:endParaRPr lang="hu-H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Freeform 2"/>
          <p:cNvSpPr>
            <a:spLocks/>
          </p:cNvSpPr>
          <p:nvPr/>
        </p:nvSpPr>
        <p:spPr bwMode="auto">
          <a:xfrm rot="-3172564">
            <a:off x="7777957" y="-15081"/>
            <a:ext cx="1162050" cy="2084387"/>
          </a:xfrm>
          <a:custGeom>
            <a:avLst/>
            <a:gdLst/>
            <a:ahLst/>
            <a:cxnLst>
              <a:cxn ang="0">
                <a:pos x="2903" y="433"/>
              </a:cxn>
              <a:cxn ang="0">
                <a:pos x="2565" y="80"/>
              </a:cxn>
              <a:cxn ang="0">
                <a:pos x="2241" y="0"/>
              </a:cxn>
              <a:cxn ang="0">
                <a:pos x="110" y="2811"/>
              </a:cxn>
              <a:cxn ang="0">
                <a:pos x="110" y="3228"/>
              </a:cxn>
              <a:cxn ang="0">
                <a:pos x="0" y="3631"/>
              </a:cxn>
              <a:cxn ang="0">
                <a:pos x="72" y="3686"/>
              </a:cxn>
              <a:cxn ang="0">
                <a:pos x="441" y="3355"/>
              </a:cxn>
              <a:cxn ang="0">
                <a:pos x="740" y="3228"/>
              </a:cxn>
              <a:cxn ang="0">
                <a:pos x="2903" y="433"/>
              </a:cxn>
              <a:cxn ang="0">
                <a:pos x="2903" y="433"/>
              </a:cxn>
            </a:cxnLst>
            <a:rect l="0" t="0" r="r" b="b"/>
            <a:pathLst>
              <a:path w="2903" h="3686">
                <a:moveTo>
                  <a:pt x="2903" y="433"/>
                </a:moveTo>
                <a:lnTo>
                  <a:pt x="2565" y="80"/>
                </a:lnTo>
                <a:lnTo>
                  <a:pt x="2241" y="0"/>
                </a:lnTo>
                <a:lnTo>
                  <a:pt x="110" y="2811"/>
                </a:lnTo>
                <a:lnTo>
                  <a:pt x="110" y="3228"/>
                </a:lnTo>
                <a:lnTo>
                  <a:pt x="0" y="3631"/>
                </a:lnTo>
                <a:lnTo>
                  <a:pt x="72" y="3686"/>
                </a:lnTo>
                <a:lnTo>
                  <a:pt x="441" y="3355"/>
                </a:lnTo>
                <a:lnTo>
                  <a:pt x="740" y="3228"/>
                </a:lnTo>
                <a:lnTo>
                  <a:pt x="2903" y="433"/>
                </a:lnTo>
                <a:lnTo>
                  <a:pt x="2903" y="433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hu-HU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152400"/>
            <a:ext cx="68707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hu-HU" smtClean="0"/>
              <a:t>Mintacím szerkesztése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828800"/>
            <a:ext cx="7696200" cy="365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</a:p>
        </p:txBody>
      </p:sp>
      <p:sp>
        <p:nvSpPr>
          <p:cNvPr id="78853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3716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8854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560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8855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183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741CACE0-E1DE-4C28-8E93-7FD6694AF99E}" type="slidenum">
              <a:rPr lang="hu-HU"/>
              <a:pPr>
                <a:defRPr/>
              </a:pPr>
              <a:t>‹Nº›</a:t>
            </a:fld>
            <a:endParaRPr lang="hu-HU"/>
          </a:p>
        </p:txBody>
      </p:sp>
      <p:sp>
        <p:nvSpPr>
          <p:cNvPr id="78856" name="Freeform 8"/>
          <p:cNvSpPr>
            <a:spLocks/>
          </p:cNvSpPr>
          <p:nvPr/>
        </p:nvSpPr>
        <p:spPr bwMode="auto">
          <a:xfrm rot="-3172564">
            <a:off x="7865269" y="24607"/>
            <a:ext cx="1165225" cy="2097087"/>
          </a:xfrm>
          <a:custGeom>
            <a:avLst/>
            <a:gdLst/>
            <a:ahLst/>
            <a:cxnLst>
              <a:cxn ang="0">
                <a:pos x="2293" y="0"/>
              </a:cxn>
              <a:cxn ang="0">
                <a:pos x="130" y="2835"/>
              </a:cxn>
              <a:cxn ang="0">
                <a:pos x="131" y="3201"/>
              </a:cxn>
              <a:cxn ang="0">
                <a:pos x="0" y="3633"/>
              </a:cxn>
              <a:cxn ang="0">
                <a:pos x="50" y="3703"/>
              </a:cxn>
              <a:cxn ang="0">
                <a:pos x="422" y="3352"/>
              </a:cxn>
              <a:cxn ang="0">
                <a:pos x="763" y="3220"/>
              </a:cxn>
              <a:cxn ang="0">
                <a:pos x="2911" y="428"/>
              </a:cxn>
              <a:cxn ang="0">
                <a:pos x="2589" y="96"/>
              </a:cxn>
              <a:cxn ang="0">
                <a:pos x="2293" y="0"/>
              </a:cxn>
              <a:cxn ang="0">
                <a:pos x="2293" y="0"/>
              </a:cxn>
            </a:cxnLst>
            <a:rect l="0" t="0" r="r" b="b"/>
            <a:pathLst>
              <a:path w="2911" h="3703">
                <a:moveTo>
                  <a:pt x="2293" y="0"/>
                </a:moveTo>
                <a:lnTo>
                  <a:pt x="130" y="2835"/>
                </a:lnTo>
                <a:lnTo>
                  <a:pt x="131" y="3201"/>
                </a:lnTo>
                <a:lnTo>
                  <a:pt x="0" y="3633"/>
                </a:lnTo>
                <a:lnTo>
                  <a:pt x="50" y="3703"/>
                </a:lnTo>
                <a:lnTo>
                  <a:pt x="422" y="3352"/>
                </a:lnTo>
                <a:lnTo>
                  <a:pt x="763" y="3220"/>
                </a:lnTo>
                <a:lnTo>
                  <a:pt x="2911" y="428"/>
                </a:lnTo>
                <a:lnTo>
                  <a:pt x="2589" y="96"/>
                </a:lnTo>
                <a:lnTo>
                  <a:pt x="2293" y="0"/>
                </a:lnTo>
                <a:lnTo>
                  <a:pt x="2293" y="0"/>
                </a:lnTo>
                <a:close/>
              </a:path>
            </a:pathLst>
          </a:custGeom>
          <a:solidFill>
            <a:schemeClr val="folHlink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hu-HU"/>
          </a:p>
        </p:txBody>
      </p:sp>
      <p:sp>
        <p:nvSpPr>
          <p:cNvPr id="78857" name="Freeform 9"/>
          <p:cNvSpPr>
            <a:spLocks/>
          </p:cNvSpPr>
          <p:nvPr/>
        </p:nvSpPr>
        <p:spPr bwMode="auto">
          <a:xfrm rot="-3172564">
            <a:off x="7831138" y="192088"/>
            <a:ext cx="1025525" cy="1571625"/>
          </a:xfrm>
          <a:custGeom>
            <a:avLst/>
            <a:gdLst/>
            <a:ahLst/>
            <a:cxnLst>
              <a:cxn ang="0">
                <a:pos x="0" y="2485"/>
              </a:cxn>
              <a:cxn ang="0">
                <a:pos x="432" y="2553"/>
              </a:cxn>
              <a:cxn ang="0">
                <a:pos x="736" y="2777"/>
              </a:cxn>
              <a:cxn ang="0">
                <a:pos x="2561" y="399"/>
              </a:cxn>
              <a:cxn ang="0">
                <a:pos x="2118" y="82"/>
              </a:cxn>
              <a:cxn ang="0">
                <a:pos x="1898" y="0"/>
              </a:cxn>
              <a:cxn ang="0">
                <a:pos x="0" y="2485"/>
              </a:cxn>
              <a:cxn ang="0">
                <a:pos x="0" y="2485"/>
              </a:cxn>
            </a:cxnLst>
            <a:rect l="0" t="0" r="r" b="b"/>
            <a:pathLst>
              <a:path w="2561" h="2777">
                <a:moveTo>
                  <a:pt x="0" y="2485"/>
                </a:moveTo>
                <a:lnTo>
                  <a:pt x="432" y="2553"/>
                </a:lnTo>
                <a:lnTo>
                  <a:pt x="736" y="2777"/>
                </a:lnTo>
                <a:lnTo>
                  <a:pt x="2561" y="399"/>
                </a:lnTo>
                <a:lnTo>
                  <a:pt x="2118" y="82"/>
                </a:lnTo>
                <a:lnTo>
                  <a:pt x="1898" y="0"/>
                </a:lnTo>
                <a:lnTo>
                  <a:pt x="0" y="2485"/>
                </a:lnTo>
                <a:lnTo>
                  <a:pt x="0" y="2485"/>
                </a:lnTo>
                <a:close/>
              </a:path>
            </a:pathLst>
          </a:custGeom>
          <a:solidFill>
            <a:schemeClr val="bg2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hu-HU"/>
          </a:p>
        </p:txBody>
      </p:sp>
      <p:grpSp>
        <p:nvGrpSpPr>
          <p:cNvPr id="1034" name="Group 10"/>
          <p:cNvGrpSpPr>
            <a:grpSpLocks/>
          </p:cNvGrpSpPr>
          <p:nvPr/>
        </p:nvGrpSpPr>
        <p:grpSpPr bwMode="auto">
          <a:xfrm>
            <a:off x="7938" y="5540375"/>
            <a:ext cx="1784350" cy="1246188"/>
            <a:chOff x="5" y="3490"/>
            <a:chExt cx="1124" cy="785"/>
          </a:xfrm>
        </p:grpSpPr>
        <p:sp>
          <p:nvSpPr>
            <p:cNvPr id="78859" name="Freeform 11"/>
            <p:cNvSpPr>
              <a:spLocks/>
            </p:cNvSpPr>
            <p:nvPr userDrawn="1"/>
          </p:nvSpPr>
          <p:spPr bwMode="auto">
            <a:xfrm>
              <a:off x="24" y="3505"/>
              <a:ext cx="1089" cy="649"/>
            </a:xfrm>
            <a:custGeom>
              <a:avLst/>
              <a:gdLst/>
              <a:ahLst/>
              <a:cxnLst>
                <a:cxn ang="0">
                  <a:pos x="1587" y="1260"/>
                </a:cxn>
                <a:cxn ang="0">
                  <a:pos x="1420" y="1106"/>
                </a:cxn>
                <a:cxn ang="0">
                  <a:pos x="1331" y="477"/>
                </a:cxn>
                <a:cxn ang="0">
                  <a:pos x="2139" y="330"/>
                </a:cxn>
                <a:cxn ang="0">
                  <a:pos x="2177" y="203"/>
                </a:cxn>
                <a:cxn ang="0">
                  <a:pos x="2099" y="100"/>
                </a:cxn>
                <a:cxn ang="0">
                  <a:pos x="1276" y="211"/>
                </a:cxn>
                <a:cxn ang="0">
                  <a:pos x="1219" y="32"/>
                </a:cxn>
                <a:cxn ang="0">
                  <a:pos x="1085" y="0"/>
                </a:cxn>
                <a:cxn ang="0">
                  <a:pos x="958" y="28"/>
                </a:cxn>
                <a:cxn ang="0">
                  <a:pos x="888" y="106"/>
                </a:cxn>
                <a:cxn ang="0">
                  <a:pos x="937" y="285"/>
                </a:cxn>
                <a:cxn ang="0">
                  <a:pos x="660" y="441"/>
                </a:cxn>
                <a:cxn ang="0">
                  <a:pos x="983" y="473"/>
                </a:cxn>
                <a:cxn ang="0">
                  <a:pos x="1112" y="889"/>
                </a:cxn>
                <a:cxn ang="0">
                  <a:pos x="141" y="469"/>
                </a:cxn>
                <a:cxn ang="0">
                  <a:pos x="46" y="509"/>
                </a:cxn>
                <a:cxn ang="0">
                  <a:pos x="0" y="636"/>
                </a:cxn>
                <a:cxn ang="0">
                  <a:pos x="55" y="779"/>
                </a:cxn>
                <a:cxn ang="0">
                  <a:pos x="1139" y="1288"/>
                </a:cxn>
                <a:cxn ang="0">
                  <a:pos x="1378" y="1256"/>
                </a:cxn>
                <a:cxn ang="0">
                  <a:pos x="1570" y="1298"/>
                </a:cxn>
                <a:cxn ang="0">
                  <a:pos x="1587" y="1260"/>
                </a:cxn>
                <a:cxn ang="0">
                  <a:pos x="1587" y="1260"/>
                </a:cxn>
              </a:cxnLst>
              <a:rect l="0" t="0" r="r" b="b"/>
              <a:pathLst>
                <a:path w="2177" h="1298">
                  <a:moveTo>
                    <a:pt x="1587" y="1260"/>
                  </a:moveTo>
                  <a:lnTo>
                    <a:pt x="1420" y="1106"/>
                  </a:lnTo>
                  <a:lnTo>
                    <a:pt x="1331" y="477"/>
                  </a:lnTo>
                  <a:lnTo>
                    <a:pt x="2139" y="330"/>
                  </a:lnTo>
                  <a:lnTo>
                    <a:pt x="2177" y="203"/>
                  </a:lnTo>
                  <a:lnTo>
                    <a:pt x="2099" y="100"/>
                  </a:lnTo>
                  <a:lnTo>
                    <a:pt x="1276" y="211"/>
                  </a:lnTo>
                  <a:lnTo>
                    <a:pt x="1219" y="32"/>
                  </a:lnTo>
                  <a:lnTo>
                    <a:pt x="1085" y="0"/>
                  </a:lnTo>
                  <a:lnTo>
                    <a:pt x="958" y="28"/>
                  </a:lnTo>
                  <a:lnTo>
                    <a:pt x="888" y="106"/>
                  </a:lnTo>
                  <a:lnTo>
                    <a:pt x="937" y="285"/>
                  </a:lnTo>
                  <a:lnTo>
                    <a:pt x="660" y="441"/>
                  </a:lnTo>
                  <a:lnTo>
                    <a:pt x="983" y="473"/>
                  </a:lnTo>
                  <a:lnTo>
                    <a:pt x="1112" y="889"/>
                  </a:lnTo>
                  <a:lnTo>
                    <a:pt x="141" y="469"/>
                  </a:lnTo>
                  <a:lnTo>
                    <a:pt x="46" y="509"/>
                  </a:lnTo>
                  <a:lnTo>
                    <a:pt x="0" y="636"/>
                  </a:lnTo>
                  <a:lnTo>
                    <a:pt x="55" y="779"/>
                  </a:lnTo>
                  <a:lnTo>
                    <a:pt x="1139" y="1288"/>
                  </a:lnTo>
                  <a:lnTo>
                    <a:pt x="1378" y="1256"/>
                  </a:lnTo>
                  <a:lnTo>
                    <a:pt x="1570" y="1298"/>
                  </a:lnTo>
                  <a:lnTo>
                    <a:pt x="1587" y="1260"/>
                  </a:lnTo>
                  <a:lnTo>
                    <a:pt x="1587" y="1260"/>
                  </a:lnTo>
                  <a:close/>
                </a:path>
              </a:pathLst>
            </a:custGeom>
            <a:solidFill>
              <a:srgbClr val="F8F8F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hu-HU"/>
            </a:p>
          </p:txBody>
        </p:sp>
        <p:sp>
          <p:nvSpPr>
            <p:cNvPr id="78860" name="Freeform 12"/>
            <p:cNvSpPr>
              <a:spLocks/>
            </p:cNvSpPr>
            <p:nvPr userDrawn="1"/>
          </p:nvSpPr>
          <p:spPr bwMode="auto">
            <a:xfrm>
              <a:off x="1022" y="3582"/>
              <a:ext cx="71" cy="129"/>
            </a:xfrm>
            <a:custGeom>
              <a:avLst/>
              <a:gdLst/>
              <a:ahLst/>
              <a:cxnLst>
                <a:cxn ang="0">
                  <a:pos x="0" y="7"/>
                </a:cxn>
                <a:cxn ang="0">
                  <a:pos x="120" y="0"/>
                </a:cxn>
                <a:cxn ang="0">
                  <a:pos x="143" y="233"/>
                </a:cxn>
                <a:cxn ang="0">
                  <a:pos x="8" y="258"/>
                </a:cxn>
                <a:cxn ang="0">
                  <a:pos x="0" y="7"/>
                </a:cxn>
                <a:cxn ang="0">
                  <a:pos x="0" y="7"/>
                </a:cxn>
              </a:cxnLst>
              <a:rect l="0" t="0" r="r" b="b"/>
              <a:pathLst>
                <a:path w="143" h="258">
                  <a:moveTo>
                    <a:pt x="0" y="7"/>
                  </a:moveTo>
                  <a:lnTo>
                    <a:pt x="120" y="0"/>
                  </a:lnTo>
                  <a:lnTo>
                    <a:pt x="143" y="233"/>
                  </a:lnTo>
                  <a:lnTo>
                    <a:pt x="8" y="258"/>
                  </a:lnTo>
                  <a:lnTo>
                    <a:pt x="0" y="7"/>
                  </a:lnTo>
                  <a:lnTo>
                    <a:pt x="0" y="7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hu-HU"/>
            </a:p>
          </p:txBody>
        </p:sp>
        <p:sp>
          <p:nvSpPr>
            <p:cNvPr id="78861" name="Freeform 13"/>
            <p:cNvSpPr>
              <a:spLocks/>
            </p:cNvSpPr>
            <p:nvPr userDrawn="1"/>
          </p:nvSpPr>
          <p:spPr bwMode="auto">
            <a:xfrm>
              <a:off x="20" y="3774"/>
              <a:ext cx="792" cy="410"/>
            </a:xfrm>
            <a:custGeom>
              <a:avLst/>
              <a:gdLst/>
              <a:ahLst/>
              <a:cxnLst>
                <a:cxn ang="0">
                  <a:pos x="137" y="0"/>
                </a:cxn>
                <a:cxn ang="0">
                  <a:pos x="1331" y="519"/>
                </a:cxn>
                <a:cxn ang="0">
                  <a:pos x="1428" y="638"/>
                </a:cxn>
                <a:cxn ang="0">
                  <a:pos x="1586" y="792"/>
                </a:cxn>
                <a:cxn ang="0">
                  <a:pos x="1565" y="821"/>
                </a:cxn>
                <a:cxn ang="0">
                  <a:pos x="1350" y="787"/>
                </a:cxn>
                <a:cxn ang="0">
                  <a:pos x="1145" y="811"/>
                </a:cxn>
                <a:cxn ang="0">
                  <a:pos x="42" y="298"/>
                </a:cxn>
                <a:cxn ang="0">
                  <a:pos x="0" y="150"/>
                </a:cxn>
                <a:cxn ang="0">
                  <a:pos x="46" y="32"/>
                </a:cxn>
                <a:cxn ang="0">
                  <a:pos x="137" y="0"/>
                </a:cxn>
                <a:cxn ang="0">
                  <a:pos x="137" y="0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hu-HU"/>
            </a:p>
          </p:txBody>
        </p:sp>
        <p:sp>
          <p:nvSpPr>
            <p:cNvPr id="78862" name="Freeform 14"/>
            <p:cNvSpPr>
              <a:spLocks/>
            </p:cNvSpPr>
            <p:nvPr userDrawn="1"/>
          </p:nvSpPr>
          <p:spPr bwMode="auto">
            <a:xfrm>
              <a:off x="129" y="3808"/>
              <a:ext cx="525" cy="374"/>
            </a:xfrm>
            <a:custGeom>
              <a:avLst/>
              <a:gdLst/>
              <a:ahLst/>
              <a:cxnLst>
                <a:cxn ang="0">
                  <a:pos x="0" y="325"/>
                </a:cxn>
                <a:cxn ang="0">
                  <a:pos x="922" y="747"/>
                </a:cxn>
                <a:cxn ang="0">
                  <a:pos x="939" y="534"/>
                </a:cxn>
                <a:cxn ang="0">
                  <a:pos x="1049" y="422"/>
                </a:cxn>
                <a:cxn ang="0">
                  <a:pos x="78" y="0"/>
                </a:cxn>
                <a:cxn ang="0">
                  <a:pos x="0" y="127"/>
                </a:cxn>
                <a:cxn ang="0">
                  <a:pos x="0" y="325"/>
                </a:cxn>
                <a:cxn ang="0">
                  <a:pos x="0" y="32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hu-HU"/>
            </a:p>
          </p:txBody>
        </p:sp>
        <p:sp>
          <p:nvSpPr>
            <p:cNvPr id="78863" name="Freeform 15"/>
            <p:cNvSpPr>
              <a:spLocks/>
            </p:cNvSpPr>
            <p:nvPr userDrawn="1"/>
          </p:nvSpPr>
          <p:spPr bwMode="auto">
            <a:xfrm>
              <a:off x="485" y="3532"/>
              <a:ext cx="135" cy="121"/>
            </a:xfrm>
            <a:custGeom>
              <a:avLst/>
              <a:gdLst/>
              <a:ahLst/>
              <a:cxnLst>
                <a:cxn ang="0">
                  <a:pos x="0" y="28"/>
                </a:cxn>
                <a:cxn ang="0">
                  <a:pos x="160" y="0"/>
                </a:cxn>
                <a:cxn ang="0">
                  <a:pos x="251" y="36"/>
                </a:cxn>
                <a:cxn ang="0">
                  <a:pos x="272" y="139"/>
                </a:cxn>
                <a:cxn ang="0">
                  <a:pos x="164" y="146"/>
                </a:cxn>
                <a:cxn ang="0">
                  <a:pos x="32" y="241"/>
                </a:cxn>
                <a:cxn ang="0">
                  <a:pos x="0" y="28"/>
                </a:cxn>
                <a:cxn ang="0">
                  <a:pos x="0" y="28"/>
                </a:cxn>
              </a:cxnLst>
              <a:rect l="0" t="0" r="r" b="b"/>
              <a:pathLst>
                <a:path w="272" h="241">
                  <a:moveTo>
                    <a:pt x="0" y="28"/>
                  </a:moveTo>
                  <a:lnTo>
                    <a:pt x="160" y="0"/>
                  </a:lnTo>
                  <a:lnTo>
                    <a:pt x="251" y="36"/>
                  </a:lnTo>
                  <a:lnTo>
                    <a:pt x="272" y="139"/>
                  </a:lnTo>
                  <a:lnTo>
                    <a:pt x="164" y="146"/>
                  </a:lnTo>
                  <a:lnTo>
                    <a:pt x="32" y="241"/>
                  </a:lnTo>
                  <a:lnTo>
                    <a:pt x="0" y="28"/>
                  </a:lnTo>
                  <a:lnTo>
                    <a:pt x="0" y="28"/>
                  </a:lnTo>
                  <a:close/>
                </a:path>
              </a:pathLst>
            </a:custGeom>
            <a:solidFill>
              <a:schemeClr val="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hu-HU"/>
            </a:p>
          </p:txBody>
        </p:sp>
        <p:sp>
          <p:nvSpPr>
            <p:cNvPr id="78864" name="Freeform 16"/>
            <p:cNvSpPr>
              <a:spLocks/>
            </p:cNvSpPr>
            <p:nvPr userDrawn="1"/>
          </p:nvSpPr>
          <p:spPr bwMode="auto">
            <a:xfrm>
              <a:off x="641" y="4163"/>
              <a:ext cx="76" cy="112"/>
            </a:xfrm>
            <a:custGeom>
              <a:avLst/>
              <a:gdLst/>
              <a:ahLst/>
              <a:cxnLst>
                <a:cxn ang="0">
                  <a:pos x="152" y="4"/>
                </a:cxn>
                <a:cxn ang="0">
                  <a:pos x="152" y="224"/>
                </a:cxn>
                <a:cxn ang="0">
                  <a:pos x="0" y="8"/>
                </a:cxn>
                <a:cxn ang="0">
                  <a:pos x="72" y="0"/>
                </a:cxn>
                <a:cxn ang="0">
                  <a:pos x="152" y="4"/>
                </a:cxn>
                <a:cxn ang="0">
                  <a:pos x="152" y="4"/>
                </a:cxn>
              </a:cxnLst>
              <a:rect l="0" t="0" r="r" b="b"/>
              <a:pathLst>
                <a:path w="152" h="224">
                  <a:moveTo>
                    <a:pt x="152" y="4"/>
                  </a:moveTo>
                  <a:lnTo>
                    <a:pt x="152" y="224"/>
                  </a:lnTo>
                  <a:lnTo>
                    <a:pt x="0" y="8"/>
                  </a:lnTo>
                  <a:lnTo>
                    <a:pt x="72" y="0"/>
                  </a:lnTo>
                  <a:lnTo>
                    <a:pt x="152" y="4"/>
                  </a:lnTo>
                  <a:lnTo>
                    <a:pt x="152" y="4"/>
                  </a:lnTo>
                  <a:close/>
                </a:path>
              </a:pathLst>
            </a:custGeom>
            <a:solidFill>
              <a:schemeClr val="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hu-HU"/>
            </a:p>
          </p:txBody>
        </p:sp>
        <p:sp>
          <p:nvSpPr>
            <p:cNvPr id="78865" name="Freeform 17"/>
            <p:cNvSpPr>
              <a:spLocks/>
            </p:cNvSpPr>
            <p:nvPr userDrawn="1"/>
          </p:nvSpPr>
          <p:spPr bwMode="auto">
            <a:xfrm>
              <a:off x="504" y="3607"/>
              <a:ext cx="193" cy="383"/>
            </a:xfrm>
            <a:custGeom>
              <a:avLst/>
              <a:gdLst/>
              <a:ahLst/>
              <a:cxnLst>
                <a:cxn ang="0">
                  <a:pos x="0" y="80"/>
                </a:cxn>
                <a:cxn ang="0">
                  <a:pos x="87" y="0"/>
                </a:cxn>
                <a:cxn ang="0">
                  <a:pos x="232" y="6"/>
                </a:cxn>
                <a:cxn ang="0">
                  <a:pos x="386" y="764"/>
                </a:cxn>
                <a:cxn ang="0">
                  <a:pos x="279" y="720"/>
                </a:cxn>
                <a:cxn ang="0">
                  <a:pos x="152" y="677"/>
                </a:cxn>
                <a:cxn ang="0">
                  <a:pos x="0" y="80"/>
                </a:cxn>
                <a:cxn ang="0">
                  <a:pos x="0" y="80"/>
                </a:cxn>
              </a:cxnLst>
              <a:rect l="0" t="0" r="r" b="b"/>
              <a:pathLst>
                <a:path w="386" h="764">
                  <a:moveTo>
                    <a:pt x="0" y="80"/>
                  </a:moveTo>
                  <a:lnTo>
                    <a:pt x="87" y="0"/>
                  </a:lnTo>
                  <a:lnTo>
                    <a:pt x="232" y="6"/>
                  </a:lnTo>
                  <a:lnTo>
                    <a:pt x="386" y="764"/>
                  </a:lnTo>
                  <a:lnTo>
                    <a:pt x="279" y="720"/>
                  </a:lnTo>
                  <a:lnTo>
                    <a:pt x="152" y="677"/>
                  </a:lnTo>
                  <a:lnTo>
                    <a:pt x="0" y="80"/>
                  </a:lnTo>
                  <a:lnTo>
                    <a:pt x="0" y="8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hu-HU"/>
            </a:p>
          </p:txBody>
        </p:sp>
        <p:sp>
          <p:nvSpPr>
            <p:cNvPr id="78866" name="Freeform 18"/>
            <p:cNvSpPr>
              <a:spLocks/>
            </p:cNvSpPr>
            <p:nvPr userDrawn="1"/>
          </p:nvSpPr>
          <p:spPr bwMode="auto">
            <a:xfrm>
              <a:off x="668" y="3590"/>
              <a:ext cx="364" cy="174"/>
            </a:xfrm>
            <a:custGeom>
              <a:avLst/>
              <a:gdLst/>
              <a:ahLst/>
              <a:cxnLst>
                <a:cxn ang="0">
                  <a:pos x="692" y="0"/>
                </a:cxn>
                <a:cxn ang="0">
                  <a:pos x="0" y="106"/>
                </a:cxn>
                <a:cxn ang="0">
                  <a:pos x="28" y="348"/>
                </a:cxn>
                <a:cxn ang="0">
                  <a:pos x="715" y="237"/>
                </a:cxn>
                <a:cxn ang="0">
                  <a:pos x="728" y="43"/>
                </a:cxn>
                <a:cxn ang="0">
                  <a:pos x="692" y="0"/>
                </a:cxn>
                <a:cxn ang="0">
                  <a:pos x="692" y="0"/>
                </a:cxn>
              </a:cxnLst>
              <a:rect l="0" t="0" r="r" b="b"/>
              <a:pathLst>
                <a:path w="728" h="348">
                  <a:moveTo>
                    <a:pt x="692" y="0"/>
                  </a:moveTo>
                  <a:lnTo>
                    <a:pt x="0" y="106"/>
                  </a:lnTo>
                  <a:lnTo>
                    <a:pt x="28" y="348"/>
                  </a:lnTo>
                  <a:lnTo>
                    <a:pt x="715" y="237"/>
                  </a:lnTo>
                  <a:lnTo>
                    <a:pt x="728" y="43"/>
                  </a:lnTo>
                  <a:lnTo>
                    <a:pt x="692" y="0"/>
                  </a:lnTo>
                  <a:lnTo>
                    <a:pt x="692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hu-HU"/>
            </a:p>
          </p:txBody>
        </p:sp>
        <p:sp>
          <p:nvSpPr>
            <p:cNvPr id="78867" name="Freeform 19"/>
            <p:cNvSpPr>
              <a:spLocks/>
            </p:cNvSpPr>
            <p:nvPr userDrawn="1"/>
          </p:nvSpPr>
          <p:spPr bwMode="auto">
            <a:xfrm>
              <a:off x="347" y="3693"/>
              <a:ext cx="156" cy="67"/>
            </a:xfrm>
            <a:custGeom>
              <a:avLst/>
              <a:gdLst/>
              <a:ahLst/>
              <a:cxnLst>
                <a:cxn ang="0">
                  <a:pos x="272" y="0"/>
                </a:cxn>
                <a:cxn ang="0">
                  <a:pos x="0" y="78"/>
                </a:cxn>
                <a:cxn ang="0">
                  <a:pos x="312" y="135"/>
                </a:cxn>
                <a:cxn ang="0">
                  <a:pos x="272" y="0"/>
                </a:cxn>
                <a:cxn ang="0">
                  <a:pos x="272" y="0"/>
                </a:cxn>
              </a:cxnLst>
              <a:rect l="0" t="0" r="r" b="b"/>
              <a:pathLst>
                <a:path w="312" h="135">
                  <a:moveTo>
                    <a:pt x="272" y="0"/>
                  </a:moveTo>
                  <a:lnTo>
                    <a:pt x="0" y="78"/>
                  </a:lnTo>
                  <a:lnTo>
                    <a:pt x="312" y="135"/>
                  </a:lnTo>
                  <a:lnTo>
                    <a:pt x="272" y="0"/>
                  </a:lnTo>
                  <a:lnTo>
                    <a:pt x="272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hu-HU"/>
            </a:p>
          </p:txBody>
        </p:sp>
        <p:grpSp>
          <p:nvGrpSpPr>
            <p:cNvPr id="1060" name="Group 20"/>
            <p:cNvGrpSpPr>
              <a:grpSpLocks/>
            </p:cNvGrpSpPr>
            <p:nvPr userDrawn="1"/>
          </p:nvGrpSpPr>
          <p:grpSpPr bwMode="auto">
            <a:xfrm>
              <a:off x="5" y="3490"/>
              <a:ext cx="1124" cy="780"/>
              <a:chOff x="5" y="3490"/>
              <a:chExt cx="1124" cy="780"/>
            </a:xfrm>
          </p:grpSpPr>
          <p:grpSp>
            <p:nvGrpSpPr>
              <p:cNvPr id="1061" name="Group 21"/>
              <p:cNvGrpSpPr>
                <a:grpSpLocks/>
              </p:cNvGrpSpPr>
              <p:nvPr userDrawn="1"/>
            </p:nvGrpSpPr>
            <p:grpSpPr bwMode="auto">
              <a:xfrm>
                <a:off x="499" y="3562"/>
                <a:ext cx="548" cy="708"/>
                <a:chOff x="499" y="3562"/>
                <a:chExt cx="548" cy="708"/>
              </a:xfrm>
            </p:grpSpPr>
            <p:sp>
              <p:nvSpPr>
                <p:cNvPr id="78870" name="Freeform 22"/>
                <p:cNvSpPr>
                  <a:spLocks/>
                </p:cNvSpPr>
                <p:nvPr userDrawn="1"/>
              </p:nvSpPr>
              <p:spPr bwMode="auto">
                <a:xfrm>
                  <a:off x="499" y="3587"/>
                  <a:ext cx="157" cy="87"/>
                </a:xfrm>
                <a:custGeom>
                  <a:avLst/>
                  <a:gdLst/>
                  <a:ahLst/>
                  <a:cxnLst>
                    <a:cxn ang="0">
                      <a:pos x="0" y="107"/>
                    </a:cxn>
                    <a:cxn ang="0">
                      <a:pos x="114" y="10"/>
                    </a:cxn>
                    <a:cxn ang="0">
                      <a:pos x="213" y="0"/>
                    </a:cxn>
                    <a:cxn ang="0">
                      <a:pos x="292" y="27"/>
                    </a:cxn>
                    <a:cxn ang="0">
                      <a:pos x="313" y="91"/>
                    </a:cxn>
                    <a:cxn ang="0">
                      <a:pos x="167" y="67"/>
                    </a:cxn>
                    <a:cxn ang="0">
                      <a:pos x="74" y="101"/>
                    </a:cxn>
                    <a:cxn ang="0">
                      <a:pos x="13" y="175"/>
                    </a:cxn>
                    <a:cxn ang="0">
                      <a:pos x="0" y="107"/>
                    </a:cxn>
                    <a:cxn ang="0">
                      <a:pos x="0" y="107"/>
                    </a:cxn>
                  </a:cxnLst>
                  <a:rect l="0" t="0" r="r" b="b"/>
                  <a:pathLst>
                    <a:path w="313" h="175">
                      <a:moveTo>
                        <a:pt x="0" y="107"/>
                      </a:moveTo>
                      <a:lnTo>
                        <a:pt x="114" y="10"/>
                      </a:lnTo>
                      <a:lnTo>
                        <a:pt x="213" y="0"/>
                      </a:lnTo>
                      <a:lnTo>
                        <a:pt x="292" y="27"/>
                      </a:lnTo>
                      <a:lnTo>
                        <a:pt x="313" y="91"/>
                      </a:lnTo>
                      <a:lnTo>
                        <a:pt x="167" y="67"/>
                      </a:lnTo>
                      <a:lnTo>
                        <a:pt x="74" y="101"/>
                      </a:lnTo>
                      <a:lnTo>
                        <a:pt x="13" y="175"/>
                      </a:lnTo>
                      <a:lnTo>
                        <a:pt x="0" y="107"/>
                      </a:lnTo>
                      <a:lnTo>
                        <a:pt x="0" y="107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hu-HU"/>
                </a:p>
              </p:txBody>
            </p:sp>
            <p:sp>
              <p:nvSpPr>
                <p:cNvPr id="78871" name="Freeform 23"/>
                <p:cNvSpPr>
                  <a:spLocks/>
                </p:cNvSpPr>
                <p:nvPr userDrawn="1"/>
              </p:nvSpPr>
              <p:spPr bwMode="auto">
                <a:xfrm>
                  <a:off x="636" y="4137"/>
                  <a:ext cx="115" cy="133"/>
                </a:xfrm>
                <a:custGeom>
                  <a:avLst/>
                  <a:gdLst/>
                  <a:ahLst/>
                  <a:cxnLst>
                    <a:cxn ang="0">
                      <a:pos x="0" y="40"/>
                    </a:cxn>
                    <a:cxn ang="0">
                      <a:pos x="160" y="266"/>
                    </a:cxn>
                    <a:cxn ang="0">
                      <a:pos x="230" y="251"/>
                    </a:cxn>
                    <a:cxn ang="0">
                      <a:pos x="223" y="17"/>
                    </a:cxn>
                    <a:cxn ang="0">
                      <a:pos x="166" y="0"/>
                    </a:cxn>
                    <a:cxn ang="0">
                      <a:pos x="179" y="197"/>
                    </a:cxn>
                    <a:cxn ang="0">
                      <a:pos x="71" y="4"/>
                    </a:cxn>
                    <a:cxn ang="0">
                      <a:pos x="0" y="40"/>
                    </a:cxn>
                    <a:cxn ang="0">
                      <a:pos x="0" y="40"/>
                    </a:cxn>
                  </a:cxnLst>
                  <a:rect l="0" t="0" r="r" b="b"/>
                  <a:pathLst>
                    <a:path w="230" h="266">
                      <a:moveTo>
                        <a:pt x="0" y="40"/>
                      </a:moveTo>
                      <a:lnTo>
                        <a:pt x="160" y="266"/>
                      </a:lnTo>
                      <a:lnTo>
                        <a:pt x="230" y="251"/>
                      </a:lnTo>
                      <a:lnTo>
                        <a:pt x="223" y="17"/>
                      </a:lnTo>
                      <a:lnTo>
                        <a:pt x="166" y="0"/>
                      </a:lnTo>
                      <a:lnTo>
                        <a:pt x="179" y="197"/>
                      </a:lnTo>
                      <a:lnTo>
                        <a:pt x="71" y="4"/>
                      </a:lnTo>
                      <a:lnTo>
                        <a:pt x="0" y="40"/>
                      </a:lnTo>
                      <a:lnTo>
                        <a:pt x="0" y="4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hu-HU"/>
                </a:p>
              </p:txBody>
            </p:sp>
            <p:sp>
              <p:nvSpPr>
                <p:cNvPr id="78872" name="Freeform 24"/>
                <p:cNvSpPr>
                  <a:spLocks/>
                </p:cNvSpPr>
                <p:nvPr userDrawn="1"/>
              </p:nvSpPr>
              <p:spPr bwMode="auto">
                <a:xfrm>
                  <a:off x="1004" y="3562"/>
                  <a:ext cx="43" cy="117"/>
                </a:xfrm>
                <a:custGeom>
                  <a:avLst/>
                  <a:gdLst/>
                  <a:ahLst/>
                  <a:cxnLst>
                    <a:cxn ang="0">
                      <a:pos x="0" y="19"/>
                    </a:cxn>
                    <a:cxn ang="0">
                      <a:pos x="36" y="93"/>
                    </a:cxn>
                    <a:cxn ang="0">
                      <a:pos x="44" y="154"/>
                    </a:cxn>
                    <a:cxn ang="0">
                      <a:pos x="27" y="234"/>
                    </a:cxn>
                    <a:cxn ang="0">
                      <a:pos x="80" y="220"/>
                    </a:cxn>
                    <a:cxn ang="0">
                      <a:pos x="87" y="116"/>
                    </a:cxn>
                    <a:cxn ang="0">
                      <a:pos x="46" y="0"/>
                    </a:cxn>
                    <a:cxn ang="0">
                      <a:pos x="0" y="19"/>
                    </a:cxn>
                    <a:cxn ang="0">
                      <a:pos x="0" y="19"/>
                    </a:cxn>
                  </a:cxnLst>
                  <a:rect l="0" t="0" r="r" b="b"/>
                  <a:pathLst>
                    <a:path w="87" h="234">
                      <a:moveTo>
                        <a:pt x="0" y="19"/>
                      </a:moveTo>
                      <a:lnTo>
                        <a:pt x="36" y="93"/>
                      </a:lnTo>
                      <a:lnTo>
                        <a:pt x="44" y="154"/>
                      </a:lnTo>
                      <a:lnTo>
                        <a:pt x="27" y="234"/>
                      </a:lnTo>
                      <a:lnTo>
                        <a:pt x="80" y="220"/>
                      </a:lnTo>
                      <a:lnTo>
                        <a:pt x="87" y="116"/>
                      </a:lnTo>
                      <a:lnTo>
                        <a:pt x="46" y="0"/>
                      </a:lnTo>
                      <a:lnTo>
                        <a:pt x="0" y="19"/>
                      </a:lnTo>
                      <a:lnTo>
                        <a:pt x="0" y="1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hu-HU"/>
                </a:p>
              </p:txBody>
            </p:sp>
          </p:grpSp>
          <p:sp>
            <p:nvSpPr>
              <p:cNvPr id="78873" name="Freeform 25"/>
              <p:cNvSpPr>
                <a:spLocks/>
              </p:cNvSpPr>
              <p:nvPr userDrawn="1"/>
            </p:nvSpPr>
            <p:spPr bwMode="auto">
              <a:xfrm>
                <a:off x="76" y="3732"/>
                <a:ext cx="595" cy="250"/>
              </a:xfrm>
              <a:custGeom>
                <a:avLst/>
                <a:gdLst/>
                <a:ahLst/>
                <a:cxnLst>
                  <a:cxn ang="0">
                    <a:pos x="100" y="0"/>
                  </a:cxn>
                  <a:cxn ang="0">
                    <a:pos x="1190" y="490"/>
                  </a:cxn>
                  <a:cxn ang="0">
                    <a:pos x="1076" y="500"/>
                  </a:cxn>
                  <a:cxn ang="0">
                    <a:pos x="0" y="27"/>
                  </a:cxn>
                  <a:cxn ang="0">
                    <a:pos x="100" y="0"/>
                  </a:cxn>
                  <a:cxn ang="0">
                    <a:pos x="100" y="0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hu-HU"/>
              </a:p>
            </p:txBody>
          </p:sp>
          <p:sp>
            <p:nvSpPr>
              <p:cNvPr id="78874" name="Freeform 26"/>
              <p:cNvSpPr>
                <a:spLocks/>
              </p:cNvSpPr>
              <p:nvPr userDrawn="1"/>
            </p:nvSpPr>
            <p:spPr bwMode="auto">
              <a:xfrm>
                <a:off x="260" y="3886"/>
                <a:ext cx="244" cy="148"/>
              </a:xfrm>
              <a:custGeom>
                <a:avLst/>
                <a:gdLst/>
                <a:ahLst/>
                <a:cxnLst>
                  <a:cxn ang="0">
                    <a:pos x="14" y="34"/>
                  </a:cxn>
                  <a:cxn ang="0">
                    <a:pos x="160" y="66"/>
                  </a:cxn>
                  <a:cxn ang="0">
                    <a:pos x="324" y="137"/>
                  </a:cxn>
                  <a:cxn ang="0">
                    <a:pos x="440" y="243"/>
                  </a:cxn>
                  <a:cxn ang="0">
                    <a:pos x="326" y="230"/>
                  </a:cxn>
                  <a:cxn ang="0">
                    <a:pos x="139" y="146"/>
                  </a:cxn>
                  <a:cxn ang="0">
                    <a:pos x="50" y="80"/>
                  </a:cxn>
                  <a:cxn ang="0">
                    <a:pos x="107" y="163"/>
                  </a:cxn>
                  <a:cxn ang="0">
                    <a:pos x="272" y="270"/>
                  </a:cxn>
                  <a:cxn ang="0">
                    <a:pos x="466" y="296"/>
                  </a:cxn>
                  <a:cxn ang="0">
                    <a:pos x="489" y="224"/>
                  </a:cxn>
                  <a:cxn ang="0">
                    <a:pos x="394" y="120"/>
                  </a:cxn>
                  <a:cxn ang="0">
                    <a:pos x="170" y="17"/>
                  </a:cxn>
                  <a:cxn ang="0">
                    <a:pos x="0" y="0"/>
                  </a:cxn>
                  <a:cxn ang="0">
                    <a:pos x="14" y="34"/>
                  </a:cxn>
                  <a:cxn ang="0">
                    <a:pos x="14" y="34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hu-HU"/>
              </a:p>
            </p:txBody>
          </p:sp>
          <p:sp>
            <p:nvSpPr>
              <p:cNvPr id="78875" name="Freeform 27"/>
              <p:cNvSpPr>
                <a:spLocks/>
              </p:cNvSpPr>
              <p:nvPr userDrawn="1"/>
            </p:nvSpPr>
            <p:spPr bwMode="auto">
              <a:xfrm>
                <a:off x="565" y="3680"/>
                <a:ext cx="107" cy="238"/>
              </a:xfrm>
              <a:custGeom>
                <a:avLst/>
                <a:gdLst/>
                <a:ahLst/>
                <a:cxnLst>
                  <a:cxn ang="0">
                    <a:pos x="24" y="0"/>
                  </a:cxn>
                  <a:cxn ang="0">
                    <a:pos x="91" y="25"/>
                  </a:cxn>
                  <a:cxn ang="0">
                    <a:pos x="80" y="192"/>
                  </a:cxn>
                  <a:cxn ang="0">
                    <a:pos x="106" y="327"/>
                  </a:cxn>
                  <a:cxn ang="0">
                    <a:pos x="213" y="451"/>
                  </a:cxn>
                  <a:cxn ang="0">
                    <a:pos x="97" y="478"/>
                  </a:cxn>
                  <a:cxn ang="0">
                    <a:pos x="30" y="344"/>
                  </a:cxn>
                  <a:cxn ang="0">
                    <a:pos x="0" y="57"/>
                  </a:cxn>
                  <a:cxn ang="0">
                    <a:pos x="24" y="0"/>
                  </a:cxn>
                  <a:cxn ang="0">
                    <a:pos x="24" y="0"/>
                  </a:cxn>
                </a:cxnLst>
                <a:rect l="0" t="0" r="r" b="b"/>
                <a:pathLst>
                  <a:path w="213" h="478">
                    <a:moveTo>
                      <a:pt x="24" y="0"/>
                    </a:moveTo>
                    <a:lnTo>
                      <a:pt x="91" y="25"/>
                    </a:lnTo>
                    <a:lnTo>
                      <a:pt x="80" y="192"/>
                    </a:lnTo>
                    <a:lnTo>
                      <a:pt x="106" y="327"/>
                    </a:lnTo>
                    <a:lnTo>
                      <a:pt x="213" y="451"/>
                    </a:lnTo>
                    <a:lnTo>
                      <a:pt x="97" y="478"/>
                    </a:lnTo>
                    <a:lnTo>
                      <a:pt x="30" y="344"/>
                    </a:lnTo>
                    <a:lnTo>
                      <a:pt x="0" y="57"/>
                    </a:lnTo>
                    <a:lnTo>
                      <a:pt x="24" y="0"/>
                    </a:lnTo>
                    <a:lnTo>
                      <a:pt x="24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hu-HU"/>
              </a:p>
            </p:txBody>
          </p:sp>
          <p:grpSp>
            <p:nvGrpSpPr>
              <p:cNvPr id="1065" name="Group 28"/>
              <p:cNvGrpSpPr>
                <a:grpSpLocks/>
              </p:cNvGrpSpPr>
              <p:nvPr userDrawn="1"/>
            </p:nvGrpSpPr>
            <p:grpSpPr bwMode="auto">
              <a:xfrm>
                <a:off x="5" y="3490"/>
                <a:ext cx="1124" cy="678"/>
                <a:chOff x="5" y="3490"/>
                <a:chExt cx="1124" cy="678"/>
              </a:xfrm>
            </p:grpSpPr>
            <p:sp>
              <p:nvSpPr>
                <p:cNvPr id="78877" name="Freeform 29"/>
                <p:cNvSpPr>
                  <a:spLocks/>
                </p:cNvSpPr>
                <p:nvPr userDrawn="1"/>
              </p:nvSpPr>
              <p:spPr bwMode="auto">
                <a:xfrm>
                  <a:off x="669" y="4048"/>
                  <a:ext cx="75" cy="87"/>
                </a:xfrm>
                <a:custGeom>
                  <a:avLst/>
                  <a:gdLst/>
                  <a:ahLst/>
                  <a:cxnLst>
                    <a:cxn ang="0">
                      <a:pos x="110" y="0"/>
                    </a:cxn>
                    <a:cxn ang="0">
                      <a:pos x="40" y="66"/>
                    </a:cxn>
                    <a:cxn ang="0">
                      <a:pos x="0" y="173"/>
                    </a:cxn>
                    <a:cxn ang="0">
                      <a:pos x="80" y="160"/>
                    </a:cxn>
                    <a:cxn ang="0">
                      <a:pos x="103" y="84"/>
                    </a:cxn>
                    <a:cxn ang="0">
                      <a:pos x="150" y="27"/>
                    </a:cxn>
                    <a:cxn ang="0">
                      <a:pos x="110" y="0"/>
                    </a:cxn>
                    <a:cxn ang="0">
                      <a:pos x="110" y="0"/>
                    </a:cxn>
                  </a:cxnLst>
                  <a:rect l="0" t="0" r="r" b="b"/>
                  <a:pathLst>
                    <a:path w="150" h="173">
                      <a:moveTo>
                        <a:pt x="110" y="0"/>
                      </a:moveTo>
                      <a:lnTo>
                        <a:pt x="40" y="66"/>
                      </a:lnTo>
                      <a:lnTo>
                        <a:pt x="0" y="173"/>
                      </a:lnTo>
                      <a:lnTo>
                        <a:pt x="80" y="160"/>
                      </a:lnTo>
                      <a:lnTo>
                        <a:pt x="103" y="84"/>
                      </a:lnTo>
                      <a:lnTo>
                        <a:pt x="150" y="27"/>
                      </a:lnTo>
                      <a:lnTo>
                        <a:pt x="110" y="0"/>
                      </a:lnTo>
                      <a:lnTo>
                        <a:pt x="110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hu-HU"/>
                </a:p>
              </p:txBody>
            </p:sp>
            <p:sp>
              <p:nvSpPr>
                <p:cNvPr id="78878" name="Freeform 30"/>
                <p:cNvSpPr>
                  <a:spLocks/>
                </p:cNvSpPr>
                <p:nvPr userDrawn="1"/>
              </p:nvSpPr>
              <p:spPr bwMode="auto">
                <a:xfrm>
                  <a:off x="5" y="3728"/>
                  <a:ext cx="842" cy="440"/>
                </a:xfrm>
                <a:custGeom>
                  <a:avLst/>
                  <a:gdLst/>
                  <a:ahLst/>
                  <a:cxnLst>
                    <a:cxn ang="0">
                      <a:pos x="156" y="0"/>
                    </a:cxn>
                    <a:cxn ang="0">
                      <a:pos x="63" y="52"/>
                    </a:cxn>
                    <a:cxn ang="0">
                      <a:pos x="0" y="208"/>
                    </a:cxn>
                    <a:cxn ang="0">
                      <a:pos x="67" y="358"/>
                    </a:cxn>
                    <a:cxn ang="0">
                      <a:pos x="1182" y="867"/>
                    </a:cxn>
                    <a:cxn ang="0">
                      <a:pos x="1422" y="835"/>
                    </a:cxn>
                    <a:cxn ang="0">
                      <a:pos x="1616" y="880"/>
                    </a:cxn>
                    <a:cxn ang="0">
                      <a:pos x="1684" y="808"/>
                    </a:cxn>
                    <a:cxn ang="0">
                      <a:pos x="1502" y="664"/>
                    </a:cxn>
                    <a:cxn ang="0">
                      <a:pos x="1428" y="512"/>
                    </a:cxn>
                    <a:cxn ang="0">
                      <a:pos x="1369" y="527"/>
                    </a:cxn>
                    <a:cxn ang="0">
                      <a:pos x="1439" y="664"/>
                    </a:cxn>
                    <a:cxn ang="0">
                      <a:pos x="1578" y="810"/>
                    </a:cxn>
                    <a:cxn ang="0">
                      <a:pos x="1413" y="787"/>
                    </a:cxn>
                    <a:cxn ang="0">
                      <a:pos x="1219" y="814"/>
                    </a:cxn>
                    <a:cxn ang="0">
                      <a:pos x="1255" y="650"/>
                    </a:cxn>
                    <a:cxn ang="0">
                      <a:pos x="1338" y="538"/>
                    </a:cxn>
                    <a:cxn ang="0">
                      <a:pos x="1241" y="552"/>
                    </a:cxn>
                    <a:cxn ang="0">
                      <a:pos x="1165" y="658"/>
                    </a:cxn>
                    <a:cxn ang="0">
                      <a:pos x="1139" y="791"/>
                    </a:cxn>
                    <a:cxn ang="0">
                      <a:pos x="107" y="310"/>
                    </a:cxn>
                    <a:cxn ang="0">
                      <a:pos x="80" y="215"/>
                    </a:cxn>
                    <a:cxn ang="0">
                      <a:pos x="103" y="95"/>
                    </a:cxn>
                    <a:cxn ang="0">
                      <a:pos x="217" y="0"/>
                    </a:cxn>
                    <a:cxn ang="0">
                      <a:pos x="156" y="0"/>
                    </a:cxn>
                    <a:cxn ang="0">
                      <a:pos x="156" y="0"/>
                    </a:cxn>
                  </a:cxnLst>
                  <a:rect l="0" t="0" r="r" b="b"/>
                  <a:pathLst>
                    <a:path w="1684" h="880">
                      <a:moveTo>
                        <a:pt x="156" y="0"/>
                      </a:moveTo>
                      <a:lnTo>
                        <a:pt x="63" y="52"/>
                      </a:lnTo>
                      <a:lnTo>
                        <a:pt x="0" y="208"/>
                      </a:lnTo>
                      <a:lnTo>
                        <a:pt x="67" y="358"/>
                      </a:lnTo>
                      <a:lnTo>
                        <a:pt x="1182" y="867"/>
                      </a:lnTo>
                      <a:lnTo>
                        <a:pt x="1422" y="835"/>
                      </a:lnTo>
                      <a:lnTo>
                        <a:pt x="1616" y="880"/>
                      </a:lnTo>
                      <a:lnTo>
                        <a:pt x="1684" y="808"/>
                      </a:lnTo>
                      <a:lnTo>
                        <a:pt x="1502" y="664"/>
                      </a:lnTo>
                      <a:lnTo>
                        <a:pt x="1428" y="512"/>
                      </a:lnTo>
                      <a:lnTo>
                        <a:pt x="1369" y="527"/>
                      </a:lnTo>
                      <a:lnTo>
                        <a:pt x="1439" y="664"/>
                      </a:lnTo>
                      <a:lnTo>
                        <a:pt x="1578" y="810"/>
                      </a:lnTo>
                      <a:lnTo>
                        <a:pt x="1413" y="787"/>
                      </a:lnTo>
                      <a:lnTo>
                        <a:pt x="1219" y="814"/>
                      </a:lnTo>
                      <a:lnTo>
                        <a:pt x="1255" y="650"/>
                      </a:lnTo>
                      <a:lnTo>
                        <a:pt x="1338" y="538"/>
                      </a:lnTo>
                      <a:lnTo>
                        <a:pt x="1241" y="552"/>
                      </a:lnTo>
                      <a:lnTo>
                        <a:pt x="1165" y="658"/>
                      </a:lnTo>
                      <a:lnTo>
                        <a:pt x="1139" y="791"/>
                      </a:lnTo>
                      <a:lnTo>
                        <a:pt x="107" y="310"/>
                      </a:lnTo>
                      <a:lnTo>
                        <a:pt x="80" y="215"/>
                      </a:lnTo>
                      <a:lnTo>
                        <a:pt x="103" y="95"/>
                      </a:lnTo>
                      <a:lnTo>
                        <a:pt x="217" y="0"/>
                      </a:lnTo>
                      <a:lnTo>
                        <a:pt x="156" y="0"/>
                      </a:lnTo>
                      <a:lnTo>
                        <a:pt x="156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hu-HU"/>
                </a:p>
              </p:txBody>
            </p:sp>
            <p:sp>
              <p:nvSpPr>
                <p:cNvPr id="78879" name="Freeform 31"/>
                <p:cNvSpPr>
                  <a:spLocks/>
                </p:cNvSpPr>
                <p:nvPr userDrawn="1"/>
              </p:nvSpPr>
              <p:spPr bwMode="auto">
                <a:xfrm>
                  <a:off x="106" y="3770"/>
                  <a:ext cx="80" cy="167"/>
                </a:xfrm>
                <a:custGeom>
                  <a:avLst/>
                  <a:gdLst/>
                  <a:ahLst/>
                  <a:cxnLst>
                    <a:cxn ang="0">
                      <a:pos x="116" y="0"/>
                    </a:cxn>
                    <a:cxn ang="0">
                      <a:pos x="19" y="106"/>
                    </a:cxn>
                    <a:cxn ang="0">
                      <a:pos x="0" y="230"/>
                    </a:cxn>
                    <a:cxn ang="0">
                      <a:pos x="33" y="314"/>
                    </a:cxn>
                    <a:cxn ang="0">
                      <a:pos x="94" y="335"/>
                    </a:cxn>
                    <a:cxn ang="0">
                      <a:pos x="76" y="154"/>
                    </a:cxn>
                    <a:cxn ang="0">
                      <a:pos x="160" y="17"/>
                    </a:cxn>
                    <a:cxn ang="0">
                      <a:pos x="116" y="0"/>
                    </a:cxn>
                    <a:cxn ang="0">
                      <a:pos x="116" y="0"/>
                    </a:cxn>
                  </a:cxnLst>
                  <a:rect l="0" t="0" r="r" b="b"/>
                  <a:pathLst>
                    <a:path w="160" h="335">
                      <a:moveTo>
                        <a:pt x="116" y="0"/>
                      </a:moveTo>
                      <a:lnTo>
                        <a:pt x="19" y="106"/>
                      </a:lnTo>
                      <a:lnTo>
                        <a:pt x="0" y="230"/>
                      </a:lnTo>
                      <a:lnTo>
                        <a:pt x="33" y="314"/>
                      </a:lnTo>
                      <a:lnTo>
                        <a:pt x="94" y="335"/>
                      </a:lnTo>
                      <a:lnTo>
                        <a:pt x="76" y="154"/>
                      </a:lnTo>
                      <a:lnTo>
                        <a:pt x="160" y="17"/>
                      </a:lnTo>
                      <a:lnTo>
                        <a:pt x="116" y="0"/>
                      </a:lnTo>
                      <a:lnTo>
                        <a:pt x="116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hu-HU"/>
                </a:p>
              </p:txBody>
            </p:sp>
            <p:sp>
              <p:nvSpPr>
                <p:cNvPr id="78880" name="Freeform 32"/>
                <p:cNvSpPr>
                  <a:spLocks/>
                </p:cNvSpPr>
                <p:nvPr userDrawn="1"/>
              </p:nvSpPr>
              <p:spPr bwMode="auto">
                <a:xfrm>
                  <a:off x="449" y="3490"/>
                  <a:ext cx="322" cy="594"/>
                </a:xfrm>
                <a:custGeom>
                  <a:avLst/>
                  <a:gdLst/>
                  <a:ahLst/>
                  <a:cxnLst>
                    <a:cxn ang="0">
                      <a:pos x="218" y="896"/>
                    </a:cxn>
                    <a:cxn ang="0">
                      <a:pos x="0" y="124"/>
                    </a:cxn>
                    <a:cxn ang="0">
                      <a:pos x="81" y="38"/>
                    </a:cxn>
                    <a:cxn ang="0">
                      <a:pos x="258" y="0"/>
                    </a:cxn>
                    <a:cxn ang="0">
                      <a:pos x="399" y="57"/>
                    </a:cxn>
                    <a:cxn ang="0">
                      <a:pos x="642" y="1188"/>
                    </a:cxn>
                    <a:cxn ang="0">
                      <a:pos x="555" y="1091"/>
                    </a:cxn>
                    <a:cxn ang="0">
                      <a:pos x="355" y="97"/>
                    </a:cxn>
                    <a:cxn ang="0">
                      <a:pos x="226" y="61"/>
                    </a:cxn>
                    <a:cxn ang="0">
                      <a:pos x="119" y="74"/>
                    </a:cxn>
                    <a:cxn ang="0">
                      <a:pos x="76" y="141"/>
                    </a:cxn>
                    <a:cxn ang="0">
                      <a:pos x="306" y="924"/>
                    </a:cxn>
                    <a:cxn ang="0">
                      <a:pos x="218" y="896"/>
                    </a:cxn>
                    <a:cxn ang="0">
                      <a:pos x="218" y="896"/>
                    </a:cxn>
                  </a:cxnLst>
                  <a:rect l="0" t="0" r="r" b="b"/>
                  <a:pathLst>
                    <a:path w="642" h="1188">
                      <a:moveTo>
                        <a:pt x="218" y="896"/>
                      </a:moveTo>
                      <a:lnTo>
                        <a:pt x="0" y="124"/>
                      </a:lnTo>
                      <a:lnTo>
                        <a:pt x="81" y="38"/>
                      </a:lnTo>
                      <a:lnTo>
                        <a:pt x="258" y="0"/>
                      </a:lnTo>
                      <a:lnTo>
                        <a:pt x="399" y="57"/>
                      </a:lnTo>
                      <a:lnTo>
                        <a:pt x="642" y="1188"/>
                      </a:lnTo>
                      <a:lnTo>
                        <a:pt x="555" y="1091"/>
                      </a:lnTo>
                      <a:lnTo>
                        <a:pt x="355" y="97"/>
                      </a:lnTo>
                      <a:lnTo>
                        <a:pt x="226" y="61"/>
                      </a:lnTo>
                      <a:lnTo>
                        <a:pt x="119" y="74"/>
                      </a:lnTo>
                      <a:lnTo>
                        <a:pt x="76" y="141"/>
                      </a:lnTo>
                      <a:lnTo>
                        <a:pt x="306" y="924"/>
                      </a:lnTo>
                      <a:lnTo>
                        <a:pt x="218" y="896"/>
                      </a:lnTo>
                      <a:lnTo>
                        <a:pt x="218" y="89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hu-HU"/>
                </a:p>
              </p:txBody>
            </p:sp>
            <p:sp>
              <p:nvSpPr>
                <p:cNvPr id="78881" name="Freeform 33"/>
                <p:cNvSpPr>
                  <a:spLocks/>
                </p:cNvSpPr>
                <p:nvPr userDrawn="1"/>
              </p:nvSpPr>
              <p:spPr bwMode="auto">
                <a:xfrm>
                  <a:off x="578" y="3650"/>
                  <a:ext cx="96" cy="252"/>
                </a:xfrm>
                <a:custGeom>
                  <a:avLst/>
                  <a:gdLst/>
                  <a:ahLst/>
                  <a:cxnLst>
                    <a:cxn ang="0">
                      <a:pos x="0" y="27"/>
                    </a:cxn>
                    <a:cxn ang="0">
                      <a:pos x="76" y="194"/>
                    </a:cxn>
                    <a:cxn ang="0">
                      <a:pos x="113" y="318"/>
                    </a:cxn>
                    <a:cxn ang="0">
                      <a:pos x="116" y="504"/>
                    </a:cxn>
                    <a:cxn ang="0">
                      <a:pos x="192" y="504"/>
                    </a:cxn>
                    <a:cxn ang="0">
                      <a:pos x="187" y="360"/>
                    </a:cxn>
                    <a:cxn ang="0">
                      <a:pos x="162" y="208"/>
                    </a:cxn>
                    <a:cxn ang="0">
                      <a:pos x="99" y="59"/>
                    </a:cxn>
                    <a:cxn ang="0">
                      <a:pos x="63" y="0"/>
                    </a:cxn>
                    <a:cxn ang="0">
                      <a:pos x="0" y="27"/>
                    </a:cxn>
                    <a:cxn ang="0">
                      <a:pos x="0" y="27"/>
                    </a:cxn>
                  </a:cxnLst>
                  <a:rect l="0" t="0" r="r" b="b"/>
                  <a:pathLst>
                    <a:path w="192" h="504">
                      <a:moveTo>
                        <a:pt x="0" y="27"/>
                      </a:moveTo>
                      <a:lnTo>
                        <a:pt x="76" y="194"/>
                      </a:lnTo>
                      <a:lnTo>
                        <a:pt x="113" y="318"/>
                      </a:lnTo>
                      <a:lnTo>
                        <a:pt x="116" y="504"/>
                      </a:lnTo>
                      <a:lnTo>
                        <a:pt x="192" y="504"/>
                      </a:lnTo>
                      <a:lnTo>
                        <a:pt x="187" y="360"/>
                      </a:lnTo>
                      <a:lnTo>
                        <a:pt x="162" y="208"/>
                      </a:lnTo>
                      <a:lnTo>
                        <a:pt x="99" y="59"/>
                      </a:lnTo>
                      <a:lnTo>
                        <a:pt x="63" y="0"/>
                      </a:lnTo>
                      <a:lnTo>
                        <a:pt x="0" y="27"/>
                      </a:lnTo>
                      <a:lnTo>
                        <a:pt x="0" y="27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hu-HU"/>
                </a:p>
              </p:txBody>
            </p:sp>
            <p:sp>
              <p:nvSpPr>
                <p:cNvPr id="78882" name="Freeform 34"/>
                <p:cNvSpPr>
                  <a:spLocks/>
                </p:cNvSpPr>
                <p:nvPr userDrawn="1"/>
              </p:nvSpPr>
              <p:spPr bwMode="auto">
                <a:xfrm>
                  <a:off x="328" y="3630"/>
                  <a:ext cx="195" cy="135"/>
                </a:xfrm>
                <a:custGeom>
                  <a:avLst/>
                  <a:gdLst/>
                  <a:ahLst/>
                  <a:cxnLst>
                    <a:cxn ang="0">
                      <a:pos x="297" y="0"/>
                    </a:cxn>
                    <a:cxn ang="0">
                      <a:pos x="257" y="17"/>
                    </a:cxn>
                    <a:cxn ang="0">
                      <a:pos x="253" y="66"/>
                    </a:cxn>
                    <a:cxn ang="0">
                      <a:pos x="0" y="169"/>
                    </a:cxn>
                    <a:cxn ang="0">
                      <a:pos x="0" y="222"/>
                    </a:cxn>
                    <a:cxn ang="0">
                      <a:pos x="284" y="226"/>
                    </a:cxn>
                    <a:cxn ang="0">
                      <a:pos x="320" y="269"/>
                    </a:cxn>
                    <a:cxn ang="0">
                      <a:pos x="390" y="266"/>
                    </a:cxn>
                    <a:cxn ang="0">
                      <a:pos x="383" y="190"/>
                    </a:cxn>
                    <a:cxn ang="0">
                      <a:pos x="116" y="176"/>
                    </a:cxn>
                    <a:cxn ang="0">
                      <a:pos x="333" y="89"/>
                    </a:cxn>
                    <a:cxn ang="0">
                      <a:pos x="297" y="0"/>
                    </a:cxn>
                    <a:cxn ang="0">
                      <a:pos x="297" y="0"/>
                    </a:cxn>
                  </a:cxnLst>
                  <a:rect l="0" t="0" r="r" b="b"/>
                  <a:pathLst>
                    <a:path w="390" h="269">
                      <a:moveTo>
                        <a:pt x="297" y="0"/>
                      </a:moveTo>
                      <a:lnTo>
                        <a:pt x="257" y="17"/>
                      </a:lnTo>
                      <a:lnTo>
                        <a:pt x="253" y="66"/>
                      </a:lnTo>
                      <a:lnTo>
                        <a:pt x="0" y="169"/>
                      </a:lnTo>
                      <a:lnTo>
                        <a:pt x="0" y="222"/>
                      </a:lnTo>
                      <a:lnTo>
                        <a:pt x="284" y="226"/>
                      </a:lnTo>
                      <a:lnTo>
                        <a:pt x="320" y="269"/>
                      </a:lnTo>
                      <a:lnTo>
                        <a:pt x="390" y="266"/>
                      </a:lnTo>
                      <a:lnTo>
                        <a:pt x="383" y="190"/>
                      </a:lnTo>
                      <a:lnTo>
                        <a:pt x="116" y="176"/>
                      </a:lnTo>
                      <a:lnTo>
                        <a:pt x="333" y="89"/>
                      </a:lnTo>
                      <a:lnTo>
                        <a:pt x="297" y="0"/>
                      </a:lnTo>
                      <a:lnTo>
                        <a:pt x="297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hu-HU"/>
                </a:p>
              </p:txBody>
            </p:sp>
            <p:sp>
              <p:nvSpPr>
                <p:cNvPr id="78883" name="Freeform 35"/>
                <p:cNvSpPr>
                  <a:spLocks/>
                </p:cNvSpPr>
                <p:nvPr userDrawn="1"/>
              </p:nvSpPr>
              <p:spPr bwMode="auto">
                <a:xfrm>
                  <a:off x="658" y="3538"/>
                  <a:ext cx="471" cy="212"/>
                </a:xfrm>
                <a:custGeom>
                  <a:avLst/>
                  <a:gdLst/>
                  <a:ahLst/>
                  <a:cxnLst>
                    <a:cxn ang="0">
                      <a:pos x="0" y="131"/>
                    </a:cxn>
                    <a:cxn ang="0">
                      <a:pos x="863" y="0"/>
                    </a:cxn>
                    <a:cxn ang="0">
                      <a:pos x="926" y="78"/>
                    </a:cxn>
                    <a:cxn ang="0">
                      <a:pos x="941" y="181"/>
                    </a:cxn>
                    <a:cxn ang="0">
                      <a:pos x="903" y="282"/>
                    </a:cxn>
                    <a:cxn ang="0">
                      <a:pos x="57" y="424"/>
                    </a:cxn>
                    <a:cxn ang="0">
                      <a:pos x="53" y="384"/>
                    </a:cxn>
                    <a:cxn ang="0">
                      <a:pos x="863" y="242"/>
                    </a:cxn>
                    <a:cxn ang="0">
                      <a:pos x="893" y="145"/>
                    </a:cxn>
                    <a:cxn ang="0">
                      <a:pos x="840" y="57"/>
                    </a:cxn>
                    <a:cxn ang="0">
                      <a:pos x="0" y="185"/>
                    </a:cxn>
                    <a:cxn ang="0">
                      <a:pos x="0" y="131"/>
                    </a:cxn>
                    <a:cxn ang="0">
                      <a:pos x="0" y="131"/>
                    </a:cxn>
                  </a:cxnLst>
                  <a:rect l="0" t="0" r="r" b="b"/>
                  <a:pathLst>
                    <a:path w="941" h="424">
                      <a:moveTo>
                        <a:pt x="0" y="131"/>
                      </a:moveTo>
                      <a:lnTo>
                        <a:pt x="863" y="0"/>
                      </a:lnTo>
                      <a:lnTo>
                        <a:pt x="926" y="78"/>
                      </a:lnTo>
                      <a:lnTo>
                        <a:pt x="941" y="181"/>
                      </a:lnTo>
                      <a:lnTo>
                        <a:pt x="903" y="282"/>
                      </a:lnTo>
                      <a:lnTo>
                        <a:pt x="57" y="424"/>
                      </a:lnTo>
                      <a:lnTo>
                        <a:pt x="53" y="384"/>
                      </a:lnTo>
                      <a:lnTo>
                        <a:pt x="863" y="242"/>
                      </a:lnTo>
                      <a:lnTo>
                        <a:pt x="893" y="145"/>
                      </a:lnTo>
                      <a:lnTo>
                        <a:pt x="840" y="57"/>
                      </a:lnTo>
                      <a:lnTo>
                        <a:pt x="0" y="185"/>
                      </a:lnTo>
                      <a:lnTo>
                        <a:pt x="0" y="131"/>
                      </a:lnTo>
                      <a:lnTo>
                        <a:pt x="0" y="131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hu-HU"/>
                </a:p>
              </p:txBody>
            </p:sp>
            <p:sp>
              <p:nvSpPr>
                <p:cNvPr id="78884" name="Freeform 36"/>
                <p:cNvSpPr>
                  <a:spLocks/>
                </p:cNvSpPr>
                <p:nvPr userDrawn="1"/>
              </p:nvSpPr>
              <p:spPr bwMode="auto">
                <a:xfrm>
                  <a:off x="717" y="3606"/>
                  <a:ext cx="245" cy="86"/>
                </a:xfrm>
                <a:custGeom>
                  <a:avLst/>
                  <a:gdLst/>
                  <a:ahLst/>
                  <a:cxnLst>
                    <a:cxn ang="0">
                      <a:pos x="0" y="126"/>
                    </a:cxn>
                    <a:cxn ang="0">
                      <a:pos x="66" y="173"/>
                    </a:cxn>
                    <a:cxn ang="0">
                      <a:pos x="222" y="166"/>
                    </a:cxn>
                    <a:cxn ang="0">
                      <a:pos x="418" y="116"/>
                    </a:cxn>
                    <a:cxn ang="0">
                      <a:pos x="488" y="42"/>
                    </a:cxn>
                    <a:cxn ang="0">
                      <a:pos x="443" y="2"/>
                    </a:cxn>
                    <a:cxn ang="0">
                      <a:pos x="253" y="0"/>
                    </a:cxn>
                    <a:cxn ang="0">
                      <a:pos x="110" y="12"/>
                    </a:cxn>
                    <a:cxn ang="0">
                      <a:pos x="15" y="76"/>
                    </a:cxn>
                    <a:cxn ang="0">
                      <a:pos x="112" y="95"/>
                    </a:cxn>
                    <a:cxn ang="0">
                      <a:pos x="275" y="53"/>
                    </a:cxn>
                    <a:cxn ang="0">
                      <a:pos x="416" y="53"/>
                    </a:cxn>
                    <a:cxn ang="0">
                      <a:pos x="268" y="110"/>
                    </a:cxn>
                    <a:cxn ang="0">
                      <a:pos x="142" y="126"/>
                    </a:cxn>
                    <a:cxn ang="0">
                      <a:pos x="0" y="126"/>
                    </a:cxn>
                    <a:cxn ang="0">
                      <a:pos x="0" y="126"/>
                    </a:cxn>
                  </a:cxnLst>
                  <a:rect l="0" t="0" r="r" b="b"/>
                  <a:pathLst>
                    <a:path w="488" h="173">
                      <a:moveTo>
                        <a:pt x="0" y="126"/>
                      </a:moveTo>
                      <a:lnTo>
                        <a:pt x="66" y="173"/>
                      </a:lnTo>
                      <a:lnTo>
                        <a:pt x="222" y="166"/>
                      </a:lnTo>
                      <a:lnTo>
                        <a:pt x="418" y="116"/>
                      </a:lnTo>
                      <a:lnTo>
                        <a:pt x="488" y="42"/>
                      </a:lnTo>
                      <a:lnTo>
                        <a:pt x="443" y="2"/>
                      </a:lnTo>
                      <a:lnTo>
                        <a:pt x="253" y="0"/>
                      </a:lnTo>
                      <a:lnTo>
                        <a:pt x="110" y="12"/>
                      </a:lnTo>
                      <a:lnTo>
                        <a:pt x="15" y="76"/>
                      </a:lnTo>
                      <a:lnTo>
                        <a:pt x="112" y="95"/>
                      </a:lnTo>
                      <a:lnTo>
                        <a:pt x="275" y="53"/>
                      </a:lnTo>
                      <a:lnTo>
                        <a:pt x="416" y="53"/>
                      </a:lnTo>
                      <a:lnTo>
                        <a:pt x="268" y="110"/>
                      </a:lnTo>
                      <a:lnTo>
                        <a:pt x="142" y="126"/>
                      </a:lnTo>
                      <a:lnTo>
                        <a:pt x="0" y="126"/>
                      </a:lnTo>
                      <a:lnTo>
                        <a:pt x="0" y="12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hu-HU"/>
                </a:p>
              </p:txBody>
            </p:sp>
          </p:grpSp>
        </p:grpSp>
      </p:grpSp>
      <p:grpSp>
        <p:nvGrpSpPr>
          <p:cNvPr id="1035" name="Group 37"/>
          <p:cNvGrpSpPr>
            <a:grpSpLocks/>
          </p:cNvGrpSpPr>
          <p:nvPr/>
        </p:nvGrpSpPr>
        <p:grpSpPr bwMode="auto">
          <a:xfrm>
            <a:off x="8680450" y="2116138"/>
            <a:ext cx="385763" cy="4308475"/>
            <a:chOff x="5468" y="1333"/>
            <a:chExt cx="243" cy="2714"/>
          </a:xfrm>
        </p:grpSpPr>
        <p:sp>
          <p:nvSpPr>
            <p:cNvPr id="78886" name="Freeform 38"/>
            <p:cNvSpPr>
              <a:spLocks/>
            </p:cNvSpPr>
            <p:nvPr userDrawn="1"/>
          </p:nvSpPr>
          <p:spPr bwMode="auto">
            <a:xfrm flipH="1">
              <a:off x="5468" y="2620"/>
              <a:ext cx="205" cy="1427"/>
            </a:xfrm>
            <a:custGeom>
              <a:avLst/>
              <a:gdLst/>
              <a:ahLst/>
              <a:cxnLst>
                <a:cxn ang="0">
                  <a:pos x="692" y="3156"/>
                </a:cxn>
                <a:cxn ang="0">
                  <a:pos x="380" y="2945"/>
                </a:cxn>
                <a:cxn ang="0">
                  <a:pos x="319" y="2783"/>
                </a:cxn>
                <a:cxn ang="0">
                  <a:pos x="371" y="2542"/>
                </a:cxn>
                <a:cxn ang="0">
                  <a:pos x="591" y="2251"/>
                </a:cxn>
                <a:cxn ang="0">
                  <a:pos x="641" y="2070"/>
                </a:cxn>
                <a:cxn ang="0">
                  <a:pos x="591" y="1948"/>
                </a:cxn>
                <a:cxn ang="0">
                  <a:pos x="401" y="1859"/>
                </a:cxn>
                <a:cxn ang="0">
                  <a:pos x="361" y="1747"/>
                </a:cxn>
                <a:cxn ang="0">
                  <a:pos x="430" y="1587"/>
                </a:cxn>
                <a:cxn ang="0">
                  <a:pos x="741" y="1156"/>
                </a:cxn>
                <a:cxn ang="0">
                  <a:pos x="772" y="945"/>
                </a:cxn>
                <a:cxn ang="0">
                  <a:pos x="692" y="713"/>
                </a:cxn>
                <a:cxn ang="0">
                  <a:pos x="430" y="603"/>
                </a:cxn>
                <a:cxn ang="0">
                  <a:pos x="200" y="422"/>
                </a:cxn>
                <a:cxn ang="0">
                  <a:pos x="0" y="0"/>
                </a:cxn>
                <a:cxn ang="0">
                  <a:pos x="29" y="382"/>
                </a:cxn>
                <a:cxn ang="0">
                  <a:pos x="179" y="612"/>
                </a:cxn>
                <a:cxn ang="0">
                  <a:pos x="380" y="753"/>
                </a:cxn>
                <a:cxn ang="0">
                  <a:pos x="601" y="833"/>
                </a:cxn>
                <a:cxn ang="0">
                  <a:pos x="612" y="1044"/>
                </a:cxn>
                <a:cxn ang="0">
                  <a:pos x="500" y="1266"/>
                </a:cxn>
                <a:cxn ang="0">
                  <a:pos x="240" y="1658"/>
                </a:cxn>
                <a:cxn ang="0">
                  <a:pos x="230" y="1909"/>
                </a:cxn>
                <a:cxn ang="0">
                  <a:pos x="471" y="2049"/>
                </a:cxn>
                <a:cxn ang="0">
                  <a:pos x="460" y="2180"/>
                </a:cxn>
                <a:cxn ang="0">
                  <a:pos x="249" y="2452"/>
                </a:cxn>
                <a:cxn ang="0">
                  <a:pos x="160" y="2713"/>
                </a:cxn>
                <a:cxn ang="0">
                  <a:pos x="240" y="2994"/>
                </a:cxn>
                <a:cxn ang="0">
                  <a:pos x="430" y="3144"/>
                </a:cxn>
                <a:cxn ang="0">
                  <a:pos x="671" y="3266"/>
                </a:cxn>
                <a:cxn ang="0">
                  <a:pos x="692" y="3156"/>
                </a:cxn>
                <a:cxn ang="0">
                  <a:pos x="692" y="3156"/>
                </a:cxn>
              </a:cxnLst>
              <a:rect l="0" t="0" r="r" b="b"/>
              <a:pathLst>
                <a:path w="772" h="3266">
                  <a:moveTo>
                    <a:pt x="692" y="3156"/>
                  </a:moveTo>
                  <a:lnTo>
                    <a:pt x="380" y="2945"/>
                  </a:lnTo>
                  <a:lnTo>
                    <a:pt x="319" y="2783"/>
                  </a:lnTo>
                  <a:lnTo>
                    <a:pt x="371" y="2542"/>
                  </a:lnTo>
                  <a:lnTo>
                    <a:pt x="591" y="2251"/>
                  </a:lnTo>
                  <a:lnTo>
                    <a:pt x="641" y="2070"/>
                  </a:lnTo>
                  <a:lnTo>
                    <a:pt x="591" y="1948"/>
                  </a:lnTo>
                  <a:lnTo>
                    <a:pt x="401" y="1859"/>
                  </a:lnTo>
                  <a:lnTo>
                    <a:pt x="361" y="1747"/>
                  </a:lnTo>
                  <a:lnTo>
                    <a:pt x="430" y="1587"/>
                  </a:lnTo>
                  <a:lnTo>
                    <a:pt x="741" y="1156"/>
                  </a:lnTo>
                  <a:lnTo>
                    <a:pt x="772" y="945"/>
                  </a:lnTo>
                  <a:lnTo>
                    <a:pt x="692" y="713"/>
                  </a:lnTo>
                  <a:lnTo>
                    <a:pt x="430" y="603"/>
                  </a:lnTo>
                  <a:lnTo>
                    <a:pt x="200" y="422"/>
                  </a:lnTo>
                  <a:lnTo>
                    <a:pt x="0" y="0"/>
                  </a:lnTo>
                  <a:lnTo>
                    <a:pt x="29" y="382"/>
                  </a:lnTo>
                  <a:lnTo>
                    <a:pt x="179" y="612"/>
                  </a:lnTo>
                  <a:lnTo>
                    <a:pt x="380" y="753"/>
                  </a:lnTo>
                  <a:lnTo>
                    <a:pt x="601" y="833"/>
                  </a:lnTo>
                  <a:lnTo>
                    <a:pt x="612" y="1044"/>
                  </a:lnTo>
                  <a:lnTo>
                    <a:pt x="500" y="1266"/>
                  </a:lnTo>
                  <a:lnTo>
                    <a:pt x="240" y="1658"/>
                  </a:lnTo>
                  <a:lnTo>
                    <a:pt x="230" y="1909"/>
                  </a:lnTo>
                  <a:lnTo>
                    <a:pt x="471" y="2049"/>
                  </a:lnTo>
                  <a:lnTo>
                    <a:pt x="460" y="2180"/>
                  </a:lnTo>
                  <a:lnTo>
                    <a:pt x="249" y="2452"/>
                  </a:lnTo>
                  <a:lnTo>
                    <a:pt x="160" y="2713"/>
                  </a:lnTo>
                  <a:lnTo>
                    <a:pt x="240" y="2994"/>
                  </a:lnTo>
                  <a:lnTo>
                    <a:pt x="430" y="3144"/>
                  </a:lnTo>
                  <a:lnTo>
                    <a:pt x="671" y="3266"/>
                  </a:lnTo>
                  <a:lnTo>
                    <a:pt x="692" y="3156"/>
                  </a:lnTo>
                  <a:lnTo>
                    <a:pt x="692" y="3156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hu-HU"/>
            </a:p>
          </p:txBody>
        </p:sp>
        <p:sp>
          <p:nvSpPr>
            <p:cNvPr id="78887" name="Freeform 39"/>
            <p:cNvSpPr>
              <a:spLocks/>
            </p:cNvSpPr>
            <p:nvPr userDrawn="1"/>
          </p:nvSpPr>
          <p:spPr bwMode="auto">
            <a:xfrm flipH="1">
              <a:off x="5506" y="1333"/>
              <a:ext cx="205" cy="1633"/>
            </a:xfrm>
            <a:custGeom>
              <a:avLst/>
              <a:gdLst/>
              <a:ahLst/>
              <a:cxnLst>
                <a:cxn ang="0">
                  <a:pos x="692" y="3156"/>
                </a:cxn>
                <a:cxn ang="0">
                  <a:pos x="380" y="2945"/>
                </a:cxn>
                <a:cxn ang="0">
                  <a:pos x="319" y="2783"/>
                </a:cxn>
                <a:cxn ang="0">
                  <a:pos x="371" y="2542"/>
                </a:cxn>
                <a:cxn ang="0">
                  <a:pos x="591" y="2251"/>
                </a:cxn>
                <a:cxn ang="0">
                  <a:pos x="641" y="2070"/>
                </a:cxn>
                <a:cxn ang="0">
                  <a:pos x="591" y="1948"/>
                </a:cxn>
                <a:cxn ang="0">
                  <a:pos x="401" y="1859"/>
                </a:cxn>
                <a:cxn ang="0">
                  <a:pos x="361" y="1747"/>
                </a:cxn>
                <a:cxn ang="0">
                  <a:pos x="430" y="1587"/>
                </a:cxn>
                <a:cxn ang="0">
                  <a:pos x="741" y="1156"/>
                </a:cxn>
                <a:cxn ang="0">
                  <a:pos x="772" y="945"/>
                </a:cxn>
                <a:cxn ang="0">
                  <a:pos x="692" y="713"/>
                </a:cxn>
                <a:cxn ang="0">
                  <a:pos x="430" y="603"/>
                </a:cxn>
                <a:cxn ang="0">
                  <a:pos x="200" y="422"/>
                </a:cxn>
                <a:cxn ang="0">
                  <a:pos x="0" y="0"/>
                </a:cxn>
                <a:cxn ang="0">
                  <a:pos x="29" y="382"/>
                </a:cxn>
                <a:cxn ang="0">
                  <a:pos x="179" y="612"/>
                </a:cxn>
                <a:cxn ang="0">
                  <a:pos x="380" y="753"/>
                </a:cxn>
                <a:cxn ang="0">
                  <a:pos x="601" y="833"/>
                </a:cxn>
                <a:cxn ang="0">
                  <a:pos x="612" y="1044"/>
                </a:cxn>
                <a:cxn ang="0">
                  <a:pos x="500" y="1266"/>
                </a:cxn>
                <a:cxn ang="0">
                  <a:pos x="240" y="1658"/>
                </a:cxn>
                <a:cxn ang="0">
                  <a:pos x="230" y="1909"/>
                </a:cxn>
                <a:cxn ang="0">
                  <a:pos x="471" y="2049"/>
                </a:cxn>
                <a:cxn ang="0">
                  <a:pos x="460" y="2180"/>
                </a:cxn>
                <a:cxn ang="0">
                  <a:pos x="249" y="2452"/>
                </a:cxn>
                <a:cxn ang="0">
                  <a:pos x="160" y="2713"/>
                </a:cxn>
                <a:cxn ang="0">
                  <a:pos x="240" y="2994"/>
                </a:cxn>
                <a:cxn ang="0">
                  <a:pos x="430" y="3144"/>
                </a:cxn>
                <a:cxn ang="0">
                  <a:pos x="671" y="3266"/>
                </a:cxn>
                <a:cxn ang="0">
                  <a:pos x="692" y="3156"/>
                </a:cxn>
                <a:cxn ang="0">
                  <a:pos x="692" y="3156"/>
                </a:cxn>
              </a:cxnLst>
              <a:rect l="0" t="0" r="r" b="b"/>
              <a:pathLst>
                <a:path w="772" h="3266">
                  <a:moveTo>
                    <a:pt x="692" y="3156"/>
                  </a:moveTo>
                  <a:lnTo>
                    <a:pt x="380" y="2945"/>
                  </a:lnTo>
                  <a:lnTo>
                    <a:pt x="319" y="2783"/>
                  </a:lnTo>
                  <a:lnTo>
                    <a:pt x="371" y="2542"/>
                  </a:lnTo>
                  <a:lnTo>
                    <a:pt x="591" y="2251"/>
                  </a:lnTo>
                  <a:lnTo>
                    <a:pt x="641" y="2070"/>
                  </a:lnTo>
                  <a:lnTo>
                    <a:pt x="591" y="1948"/>
                  </a:lnTo>
                  <a:lnTo>
                    <a:pt x="401" y="1859"/>
                  </a:lnTo>
                  <a:lnTo>
                    <a:pt x="361" y="1747"/>
                  </a:lnTo>
                  <a:lnTo>
                    <a:pt x="430" y="1587"/>
                  </a:lnTo>
                  <a:lnTo>
                    <a:pt x="741" y="1156"/>
                  </a:lnTo>
                  <a:lnTo>
                    <a:pt x="772" y="945"/>
                  </a:lnTo>
                  <a:lnTo>
                    <a:pt x="692" y="713"/>
                  </a:lnTo>
                  <a:lnTo>
                    <a:pt x="430" y="603"/>
                  </a:lnTo>
                  <a:lnTo>
                    <a:pt x="200" y="422"/>
                  </a:lnTo>
                  <a:lnTo>
                    <a:pt x="0" y="0"/>
                  </a:lnTo>
                  <a:lnTo>
                    <a:pt x="29" y="382"/>
                  </a:lnTo>
                  <a:lnTo>
                    <a:pt x="179" y="612"/>
                  </a:lnTo>
                  <a:lnTo>
                    <a:pt x="380" y="753"/>
                  </a:lnTo>
                  <a:lnTo>
                    <a:pt x="601" y="833"/>
                  </a:lnTo>
                  <a:lnTo>
                    <a:pt x="612" y="1044"/>
                  </a:lnTo>
                  <a:lnTo>
                    <a:pt x="500" y="1266"/>
                  </a:lnTo>
                  <a:lnTo>
                    <a:pt x="240" y="1658"/>
                  </a:lnTo>
                  <a:lnTo>
                    <a:pt x="230" y="1909"/>
                  </a:lnTo>
                  <a:lnTo>
                    <a:pt x="471" y="2049"/>
                  </a:lnTo>
                  <a:lnTo>
                    <a:pt x="460" y="2180"/>
                  </a:lnTo>
                  <a:lnTo>
                    <a:pt x="249" y="2452"/>
                  </a:lnTo>
                  <a:lnTo>
                    <a:pt x="160" y="2713"/>
                  </a:lnTo>
                  <a:lnTo>
                    <a:pt x="240" y="2994"/>
                  </a:lnTo>
                  <a:lnTo>
                    <a:pt x="430" y="3144"/>
                  </a:lnTo>
                  <a:lnTo>
                    <a:pt x="671" y="3266"/>
                  </a:lnTo>
                  <a:lnTo>
                    <a:pt x="692" y="3156"/>
                  </a:lnTo>
                  <a:lnTo>
                    <a:pt x="692" y="3156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hu-HU"/>
            </a:p>
          </p:txBody>
        </p:sp>
      </p:grpSp>
      <p:grpSp>
        <p:nvGrpSpPr>
          <p:cNvPr id="1036" name="Group 40"/>
          <p:cNvGrpSpPr>
            <a:grpSpLocks/>
          </p:cNvGrpSpPr>
          <p:nvPr/>
        </p:nvGrpSpPr>
        <p:grpSpPr bwMode="auto">
          <a:xfrm>
            <a:off x="7318375" y="90488"/>
            <a:ext cx="2133600" cy="1911350"/>
            <a:chOff x="4610" y="57"/>
            <a:chExt cx="1344" cy="1204"/>
          </a:xfrm>
        </p:grpSpPr>
        <p:grpSp>
          <p:nvGrpSpPr>
            <p:cNvPr id="1037" name="Group 41"/>
            <p:cNvGrpSpPr>
              <a:grpSpLocks/>
            </p:cNvGrpSpPr>
            <p:nvPr userDrawn="1"/>
          </p:nvGrpSpPr>
          <p:grpSpPr bwMode="auto">
            <a:xfrm>
              <a:off x="4610" y="57"/>
              <a:ext cx="1344" cy="1204"/>
              <a:chOff x="4610" y="57"/>
              <a:chExt cx="1344" cy="1204"/>
            </a:xfrm>
          </p:grpSpPr>
          <p:sp>
            <p:nvSpPr>
              <p:cNvPr id="78890" name="Freeform 42"/>
              <p:cNvSpPr>
                <a:spLocks/>
              </p:cNvSpPr>
              <p:nvPr userDrawn="1"/>
            </p:nvSpPr>
            <p:spPr bwMode="auto">
              <a:xfrm rot="-3172564">
                <a:off x="5430" y="1086"/>
                <a:ext cx="62" cy="288"/>
              </a:xfrm>
              <a:custGeom>
                <a:avLst/>
                <a:gdLst/>
                <a:ahLst/>
                <a:cxnLst>
                  <a:cxn ang="0">
                    <a:pos x="123" y="9"/>
                  </a:cxn>
                  <a:cxn ang="0">
                    <a:pos x="131" y="342"/>
                  </a:cxn>
                  <a:cxn ang="0">
                    <a:pos x="0" y="806"/>
                  </a:cxn>
                  <a:cxn ang="0">
                    <a:pos x="79" y="789"/>
                  </a:cxn>
                  <a:cxn ang="0">
                    <a:pos x="218" y="376"/>
                  </a:cxn>
                  <a:cxn ang="0">
                    <a:pos x="245" y="0"/>
                  </a:cxn>
                  <a:cxn ang="0">
                    <a:pos x="123" y="9"/>
                  </a:cxn>
                  <a:cxn ang="0">
                    <a:pos x="123" y="9"/>
                  </a:cxn>
                </a:cxnLst>
                <a:rect l="0" t="0" r="r" b="b"/>
                <a:pathLst>
                  <a:path w="245" h="806">
                    <a:moveTo>
                      <a:pt x="123" y="9"/>
                    </a:moveTo>
                    <a:lnTo>
                      <a:pt x="131" y="342"/>
                    </a:lnTo>
                    <a:lnTo>
                      <a:pt x="0" y="806"/>
                    </a:lnTo>
                    <a:lnTo>
                      <a:pt x="79" y="789"/>
                    </a:lnTo>
                    <a:lnTo>
                      <a:pt x="218" y="376"/>
                    </a:lnTo>
                    <a:lnTo>
                      <a:pt x="245" y="0"/>
                    </a:lnTo>
                    <a:lnTo>
                      <a:pt x="123" y="9"/>
                    </a:lnTo>
                    <a:lnTo>
                      <a:pt x="123" y="9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hu-HU"/>
              </a:p>
            </p:txBody>
          </p:sp>
          <p:grpSp>
            <p:nvGrpSpPr>
              <p:cNvPr id="1040" name="Group 43"/>
              <p:cNvGrpSpPr>
                <a:grpSpLocks/>
              </p:cNvGrpSpPr>
              <p:nvPr userDrawn="1"/>
            </p:nvGrpSpPr>
            <p:grpSpPr bwMode="auto">
              <a:xfrm>
                <a:off x="4610" y="57"/>
                <a:ext cx="1344" cy="985"/>
                <a:chOff x="4610" y="57"/>
                <a:chExt cx="1344" cy="985"/>
              </a:xfrm>
            </p:grpSpPr>
            <p:sp>
              <p:nvSpPr>
                <p:cNvPr id="78892" name="Freeform 44"/>
                <p:cNvSpPr>
                  <a:spLocks/>
                </p:cNvSpPr>
                <p:nvPr userDrawn="1"/>
              </p:nvSpPr>
              <p:spPr bwMode="auto">
                <a:xfrm rot="-3172564">
                  <a:off x="4966" y="71"/>
                  <a:ext cx="153" cy="12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298" y="184"/>
                    </a:cxn>
                    <a:cxn ang="0">
                      <a:pos x="500" y="349"/>
                    </a:cxn>
                    <a:cxn ang="0">
                      <a:pos x="604" y="140"/>
                    </a:cxn>
                    <a:cxn ang="0">
                      <a:pos x="359" y="9"/>
                    </a:cxn>
                    <a:cxn ang="0">
                      <a:pos x="464" y="184"/>
                    </a:cxn>
                    <a:cxn ang="0">
                      <a:pos x="131" y="17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604" h="349">
                      <a:moveTo>
                        <a:pt x="0" y="0"/>
                      </a:moveTo>
                      <a:lnTo>
                        <a:pt x="298" y="184"/>
                      </a:lnTo>
                      <a:lnTo>
                        <a:pt x="500" y="349"/>
                      </a:lnTo>
                      <a:lnTo>
                        <a:pt x="604" y="140"/>
                      </a:lnTo>
                      <a:lnTo>
                        <a:pt x="359" y="9"/>
                      </a:lnTo>
                      <a:lnTo>
                        <a:pt x="464" y="184"/>
                      </a:lnTo>
                      <a:lnTo>
                        <a:pt x="131" y="17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hu-HU"/>
                </a:p>
              </p:txBody>
            </p:sp>
            <p:sp>
              <p:nvSpPr>
                <p:cNvPr id="78893" name="Freeform 45"/>
                <p:cNvSpPr>
                  <a:spLocks/>
                </p:cNvSpPr>
                <p:nvPr userDrawn="1"/>
              </p:nvSpPr>
              <p:spPr bwMode="auto">
                <a:xfrm rot="-3172564">
                  <a:off x="5052" y="328"/>
                  <a:ext cx="269" cy="438"/>
                </a:xfrm>
                <a:custGeom>
                  <a:avLst/>
                  <a:gdLst/>
                  <a:ahLst/>
                  <a:cxnLst>
                    <a:cxn ang="0">
                      <a:pos x="741" y="129"/>
                    </a:cxn>
                    <a:cxn ang="0">
                      <a:pos x="485" y="352"/>
                    </a:cxn>
                    <a:cxn ang="0">
                      <a:pos x="163" y="762"/>
                    </a:cxn>
                    <a:cxn ang="0">
                      <a:pos x="0" y="1101"/>
                    </a:cxn>
                    <a:cxn ang="0">
                      <a:pos x="59" y="1230"/>
                    </a:cxn>
                    <a:cxn ang="0">
                      <a:pos x="262" y="1201"/>
                    </a:cxn>
                    <a:cxn ang="0">
                      <a:pos x="578" y="914"/>
                    </a:cxn>
                    <a:cxn ang="0">
                      <a:pos x="876" y="534"/>
                    </a:cxn>
                    <a:cxn ang="0">
                      <a:pos x="1034" y="270"/>
                    </a:cxn>
                    <a:cxn ang="0">
                      <a:pos x="1064" y="84"/>
                    </a:cxn>
                    <a:cxn ang="0">
                      <a:pos x="977" y="0"/>
                    </a:cxn>
                    <a:cxn ang="0">
                      <a:pos x="836" y="65"/>
                    </a:cxn>
                    <a:cxn ang="0">
                      <a:pos x="969" y="107"/>
                    </a:cxn>
                    <a:cxn ang="0">
                      <a:pos x="876" y="352"/>
                    </a:cxn>
                    <a:cxn ang="0">
                      <a:pos x="690" y="656"/>
                    </a:cxn>
                    <a:cxn ang="0">
                      <a:pos x="350" y="1008"/>
                    </a:cxn>
                    <a:cxn ang="0">
                      <a:pos x="116" y="1114"/>
                    </a:cxn>
                    <a:cxn ang="0">
                      <a:pos x="135" y="943"/>
                    </a:cxn>
                    <a:cxn ang="0">
                      <a:pos x="437" y="504"/>
                    </a:cxn>
                    <a:cxn ang="0">
                      <a:pos x="831" y="118"/>
                    </a:cxn>
                    <a:cxn ang="0">
                      <a:pos x="741" y="129"/>
                    </a:cxn>
                    <a:cxn ang="0">
                      <a:pos x="741" y="129"/>
                    </a:cxn>
                  </a:cxnLst>
                  <a:rect l="0" t="0" r="r" b="b"/>
                  <a:pathLst>
                    <a:path w="1064" h="1230">
                      <a:moveTo>
                        <a:pt x="741" y="129"/>
                      </a:moveTo>
                      <a:lnTo>
                        <a:pt x="485" y="352"/>
                      </a:lnTo>
                      <a:lnTo>
                        <a:pt x="163" y="762"/>
                      </a:lnTo>
                      <a:lnTo>
                        <a:pt x="0" y="1101"/>
                      </a:lnTo>
                      <a:lnTo>
                        <a:pt x="59" y="1230"/>
                      </a:lnTo>
                      <a:lnTo>
                        <a:pt x="262" y="1201"/>
                      </a:lnTo>
                      <a:lnTo>
                        <a:pt x="578" y="914"/>
                      </a:lnTo>
                      <a:lnTo>
                        <a:pt x="876" y="534"/>
                      </a:lnTo>
                      <a:lnTo>
                        <a:pt x="1034" y="270"/>
                      </a:lnTo>
                      <a:lnTo>
                        <a:pt x="1064" y="84"/>
                      </a:lnTo>
                      <a:lnTo>
                        <a:pt x="977" y="0"/>
                      </a:lnTo>
                      <a:lnTo>
                        <a:pt x="836" y="65"/>
                      </a:lnTo>
                      <a:lnTo>
                        <a:pt x="969" y="107"/>
                      </a:lnTo>
                      <a:lnTo>
                        <a:pt x="876" y="352"/>
                      </a:lnTo>
                      <a:lnTo>
                        <a:pt x="690" y="656"/>
                      </a:lnTo>
                      <a:lnTo>
                        <a:pt x="350" y="1008"/>
                      </a:lnTo>
                      <a:lnTo>
                        <a:pt x="116" y="1114"/>
                      </a:lnTo>
                      <a:lnTo>
                        <a:pt x="135" y="943"/>
                      </a:lnTo>
                      <a:lnTo>
                        <a:pt x="437" y="504"/>
                      </a:lnTo>
                      <a:lnTo>
                        <a:pt x="831" y="118"/>
                      </a:lnTo>
                      <a:lnTo>
                        <a:pt x="741" y="129"/>
                      </a:lnTo>
                      <a:lnTo>
                        <a:pt x="741" y="12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hu-HU"/>
                </a:p>
              </p:txBody>
            </p:sp>
            <p:sp>
              <p:nvSpPr>
                <p:cNvPr id="78894" name="Freeform 46"/>
                <p:cNvSpPr>
                  <a:spLocks/>
                </p:cNvSpPr>
                <p:nvPr userDrawn="1"/>
              </p:nvSpPr>
              <p:spPr bwMode="auto">
                <a:xfrm rot="-3172564">
                  <a:off x="4862" y="178"/>
                  <a:ext cx="505" cy="898"/>
                </a:xfrm>
                <a:custGeom>
                  <a:avLst/>
                  <a:gdLst/>
                  <a:ahLst/>
                  <a:cxnLst>
                    <a:cxn ang="0">
                      <a:pos x="1941" y="0"/>
                    </a:cxn>
                    <a:cxn ang="0">
                      <a:pos x="0" y="2521"/>
                    </a:cxn>
                    <a:cxn ang="0">
                      <a:pos x="192" y="2450"/>
                    </a:cxn>
                    <a:cxn ang="0">
                      <a:pos x="2002" y="61"/>
                    </a:cxn>
                    <a:cxn ang="0">
                      <a:pos x="1941" y="0"/>
                    </a:cxn>
                    <a:cxn ang="0">
                      <a:pos x="1941" y="0"/>
                    </a:cxn>
                  </a:cxnLst>
                  <a:rect l="0" t="0" r="r" b="b"/>
                  <a:pathLst>
                    <a:path w="2002" h="2521">
                      <a:moveTo>
                        <a:pt x="1941" y="0"/>
                      </a:moveTo>
                      <a:lnTo>
                        <a:pt x="0" y="2521"/>
                      </a:lnTo>
                      <a:lnTo>
                        <a:pt x="192" y="2450"/>
                      </a:lnTo>
                      <a:lnTo>
                        <a:pt x="2002" y="61"/>
                      </a:lnTo>
                      <a:lnTo>
                        <a:pt x="1941" y="0"/>
                      </a:lnTo>
                      <a:lnTo>
                        <a:pt x="1941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hu-HU"/>
                </a:p>
              </p:txBody>
            </p:sp>
            <p:sp>
              <p:nvSpPr>
                <p:cNvPr id="78895" name="Freeform 47"/>
                <p:cNvSpPr>
                  <a:spLocks/>
                </p:cNvSpPr>
                <p:nvPr userDrawn="1"/>
              </p:nvSpPr>
              <p:spPr bwMode="auto">
                <a:xfrm rot="-3172564">
                  <a:off x="4903" y="-19"/>
                  <a:ext cx="758" cy="1344"/>
                </a:xfrm>
                <a:custGeom>
                  <a:avLst/>
                  <a:gdLst/>
                  <a:ahLst/>
                  <a:cxnLst>
                    <a:cxn ang="0">
                      <a:pos x="95" y="2844"/>
                    </a:cxn>
                    <a:cxn ang="0">
                      <a:pos x="394" y="2834"/>
                    </a:cxn>
                    <a:cxn ang="0">
                      <a:pos x="821" y="3009"/>
                    </a:cxn>
                    <a:cxn ang="0">
                      <a:pos x="681" y="2817"/>
                    </a:cxn>
                    <a:cxn ang="0">
                      <a:pos x="367" y="2703"/>
                    </a:cxn>
                    <a:cxn ang="0">
                      <a:pos x="637" y="2720"/>
                    </a:cxn>
                    <a:cxn ang="0">
                      <a:pos x="979" y="2870"/>
                    </a:cxn>
                    <a:cxn ang="0">
                      <a:pos x="2859" y="420"/>
                    </a:cxn>
                    <a:cxn ang="0">
                      <a:pos x="2578" y="148"/>
                    </a:cxn>
                    <a:cxn ang="0">
                      <a:pos x="2308" y="0"/>
                    </a:cxn>
                    <a:cxn ang="0">
                      <a:pos x="2692" y="78"/>
                    </a:cxn>
                    <a:cxn ang="0">
                      <a:pos x="3007" y="428"/>
                    </a:cxn>
                    <a:cxn ang="0">
                      <a:pos x="831" y="3273"/>
                    </a:cxn>
                    <a:cxn ang="0">
                      <a:pos x="481" y="3412"/>
                    </a:cxn>
                    <a:cxn ang="0">
                      <a:pos x="105" y="3771"/>
                    </a:cxn>
                    <a:cxn ang="0">
                      <a:pos x="0" y="3667"/>
                    </a:cxn>
                    <a:cxn ang="0">
                      <a:pos x="131" y="3631"/>
                    </a:cxn>
                    <a:cxn ang="0">
                      <a:pos x="376" y="3385"/>
                    </a:cxn>
                    <a:cxn ang="0">
                      <a:pos x="165" y="3273"/>
                    </a:cxn>
                    <a:cxn ang="0">
                      <a:pos x="165" y="3176"/>
                    </a:cxn>
                    <a:cxn ang="0">
                      <a:pos x="411" y="3298"/>
                    </a:cxn>
                    <a:cxn ang="0">
                      <a:pos x="411" y="3186"/>
                    </a:cxn>
                    <a:cxn ang="0">
                      <a:pos x="603" y="3220"/>
                    </a:cxn>
                    <a:cxn ang="0">
                      <a:pos x="428" y="3079"/>
                    </a:cxn>
                    <a:cxn ang="0">
                      <a:pos x="629" y="3062"/>
                    </a:cxn>
                    <a:cxn ang="0">
                      <a:pos x="95" y="2844"/>
                    </a:cxn>
                    <a:cxn ang="0">
                      <a:pos x="95" y="2844"/>
                    </a:cxn>
                  </a:cxnLst>
                  <a:rect l="0" t="0" r="r" b="b"/>
                  <a:pathLst>
                    <a:path w="3007" h="3771">
                      <a:moveTo>
                        <a:pt x="95" y="2844"/>
                      </a:moveTo>
                      <a:lnTo>
                        <a:pt x="394" y="2834"/>
                      </a:lnTo>
                      <a:lnTo>
                        <a:pt x="821" y="3009"/>
                      </a:lnTo>
                      <a:lnTo>
                        <a:pt x="681" y="2817"/>
                      </a:lnTo>
                      <a:lnTo>
                        <a:pt x="367" y="2703"/>
                      </a:lnTo>
                      <a:lnTo>
                        <a:pt x="637" y="2720"/>
                      </a:lnTo>
                      <a:lnTo>
                        <a:pt x="979" y="2870"/>
                      </a:lnTo>
                      <a:lnTo>
                        <a:pt x="2859" y="420"/>
                      </a:lnTo>
                      <a:lnTo>
                        <a:pt x="2578" y="148"/>
                      </a:lnTo>
                      <a:lnTo>
                        <a:pt x="2308" y="0"/>
                      </a:lnTo>
                      <a:lnTo>
                        <a:pt x="2692" y="78"/>
                      </a:lnTo>
                      <a:lnTo>
                        <a:pt x="3007" y="428"/>
                      </a:lnTo>
                      <a:lnTo>
                        <a:pt x="831" y="3273"/>
                      </a:lnTo>
                      <a:lnTo>
                        <a:pt x="481" y="3412"/>
                      </a:lnTo>
                      <a:lnTo>
                        <a:pt x="105" y="3771"/>
                      </a:lnTo>
                      <a:lnTo>
                        <a:pt x="0" y="3667"/>
                      </a:lnTo>
                      <a:lnTo>
                        <a:pt x="131" y="3631"/>
                      </a:lnTo>
                      <a:lnTo>
                        <a:pt x="376" y="3385"/>
                      </a:lnTo>
                      <a:lnTo>
                        <a:pt x="165" y="3273"/>
                      </a:lnTo>
                      <a:lnTo>
                        <a:pt x="165" y="3176"/>
                      </a:lnTo>
                      <a:lnTo>
                        <a:pt x="411" y="3298"/>
                      </a:lnTo>
                      <a:lnTo>
                        <a:pt x="411" y="3186"/>
                      </a:lnTo>
                      <a:lnTo>
                        <a:pt x="603" y="3220"/>
                      </a:lnTo>
                      <a:lnTo>
                        <a:pt x="428" y="3079"/>
                      </a:lnTo>
                      <a:lnTo>
                        <a:pt x="629" y="3062"/>
                      </a:lnTo>
                      <a:lnTo>
                        <a:pt x="95" y="2844"/>
                      </a:lnTo>
                      <a:lnTo>
                        <a:pt x="95" y="2844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hu-HU"/>
                </a:p>
              </p:txBody>
            </p:sp>
            <p:sp>
              <p:nvSpPr>
                <p:cNvPr id="78896" name="Freeform 48"/>
                <p:cNvSpPr>
                  <a:spLocks/>
                </p:cNvSpPr>
                <p:nvPr userDrawn="1"/>
              </p:nvSpPr>
              <p:spPr bwMode="auto">
                <a:xfrm rot="-3172564">
                  <a:off x="5301" y="893"/>
                  <a:ext cx="169" cy="122"/>
                </a:xfrm>
                <a:custGeom>
                  <a:avLst/>
                  <a:gdLst/>
                  <a:ahLst/>
                  <a:cxnLst>
                    <a:cxn ang="0">
                      <a:pos x="0" y="80"/>
                    </a:cxn>
                    <a:cxn ang="0">
                      <a:pos x="255" y="106"/>
                    </a:cxn>
                    <a:cxn ang="0">
                      <a:pos x="639" y="342"/>
                    </a:cxn>
                    <a:cxn ang="0">
                      <a:pos x="673" y="289"/>
                    </a:cxn>
                    <a:cxn ang="0">
                      <a:pos x="447" y="114"/>
                    </a:cxn>
                    <a:cxn ang="0">
                      <a:pos x="26" y="0"/>
                    </a:cxn>
                    <a:cxn ang="0">
                      <a:pos x="0" y="80"/>
                    </a:cxn>
                    <a:cxn ang="0">
                      <a:pos x="0" y="80"/>
                    </a:cxn>
                  </a:cxnLst>
                  <a:rect l="0" t="0" r="r" b="b"/>
                  <a:pathLst>
                    <a:path w="673" h="342">
                      <a:moveTo>
                        <a:pt x="0" y="80"/>
                      </a:moveTo>
                      <a:lnTo>
                        <a:pt x="255" y="106"/>
                      </a:lnTo>
                      <a:lnTo>
                        <a:pt x="639" y="342"/>
                      </a:lnTo>
                      <a:lnTo>
                        <a:pt x="673" y="289"/>
                      </a:lnTo>
                      <a:lnTo>
                        <a:pt x="447" y="114"/>
                      </a:lnTo>
                      <a:lnTo>
                        <a:pt x="26" y="0"/>
                      </a:lnTo>
                      <a:lnTo>
                        <a:pt x="0" y="80"/>
                      </a:lnTo>
                      <a:lnTo>
                        <a:pt x="0" y="8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hu-HU"/>
                </a:p>
              </p:txBody>
            </p:sp>
            <p:sp>
              <p:nvSpPr>
                <p:cNvPr id="78897" name="Freeform 49"/>
                <p:cNvSpPr>
                  <a:spLocks/>
                </p:cNvSpPr>
                <p:nvPr userDrawn="1"/>
              </p:nvSpPr>
              <p:spPr bwMode="auto">
                <a:xfrm rot="-3172564">
                  <a:off x="5253" y="802"/>
                  <a:ext cx="181" cy="144"/>
                </a:xfrm>
                <a:custGeom>
                  <a:avLst/>
                  <a:gdLst/>
                  <a:ahLst/>
                  <a:cxnLst>
                    <a:cxn ang="0">
                      <a:pos x="0" y="78"/>
                    </a:cxn>
                    <a:cxn ang="0">
                      <a:pos x="340" y="148"/>
                    </a:cxn>
                    <a:cxn ang="0">
                      <a:pos x="638" y="403"/>
                    </a:cxn>
                    <a:cxn ang="0">
                      <a:pos x="716" y="296"/>
                    </a:cxn>
                    <a:cxn ang="0">
                      <a:pos x="420" y="114"/>
                    </a:cxn>
                    <a:cxn ang="0">
                      <a:pos x="70" y="0"/>
                    </a:cxn>
                    <a:cxn ang="0">
                      <a:pos x="0" y="78"/>
                    </a:cxn>
                    <a:cxn ang="0">
                      <a:pos x="0" y="78"/>
                    </a:cxn>
                  </a:cxnLst>
                  <a:rect l="0" t="0" r="r" b="b"/>
                  <a:pathLst>
                    <a:path w="716" h="403">
                      <a:moveTo>
                        <a:pt x="0" y="78"/>
                      </a:moveTo>
                      <a:lnTo>
                        <a:pt x="340" y="148"/>
                      </a:lnTo>
                      <a:lnTo>
                        <a:pt x="638" y="403"/>
                      </a:lnTo>
                      <a:lnTo>
                        <a:pt x="716" y="296"/>
                      </a:lnTo>
                      <a:lnTo>
                        <a:pt x="420" y="114"/>
                      </a:lnTo>
                      <a:lnTo>
                        <a:pt x="70" y="0"/>
                      </a:lnTo>
                      <a:lnTo>
                        <a:pt x="0" y="78"/>
                      </a:lnTo>
                      <a:lnTo>
                        <a:pt x="0" y="7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hu-HU"/>
                </a:p>
              </p:txBody>
            </p:sp>
            <p:sp>
              <p:nvSpPr>
                <p:cNvPr id="78898" name="Freeform 50"/>
                <p:cNvSpPr>
                  <a:spLocks/>
                </p:cNvSpPr>
                <p:nvPr userDrawn="1"/>
              </p:nvSpPr>
              <p:spPr bwMode="auto">
                <a:xfrm rot="-3172564">
                  <a:off x="4985" y="210"/>
                  <a:ext cx="181" cy="147"/>
                </a:xfrm>
                <a:custGeom>
                  <a:avLst/>
                  <a:gdLst/>
                  <a:ahLst/>
                  <a:cxnLst>
                    <a:cxn ang="0">
                      <a:pos x="0" y="78"/>
                    </a:cxn>
                    <a:cxn ang="0">
                      <a:pos x="316" y="139"/>
                    </a:cxn>
                    <a:cxn ang="0">
                      <a:pos x="649" y="411"/>
                    </a:cxn>
                    <a:cxn ang="0">
                      <a:pos x="717" y="314"/>
                    </a:cxn>
                    <a:cxn ang="0">
                      <a:pos x="394" y="87"/>
                    </a:cxn>
                    <a:cxn ang="0">
                      <a:pos x="54" y="0"/>
                    </a:cxn>
                    <a:cxn ang="0">
                      <a:pos x="0" y="78"/>
                    </a:cxn>
                    <a:cxn ang="0">
                      <a:pos x="0" y="78"/>
                    </a:cxn>
                  </a:cxnLst>
                  <a:rect l="0" t="0" r="r" b="b"/>
                  <a:pathLst>
                    <a:path w="717" h="411">
                      <a:moveTo>
                        <a:pt x="0" y="78"/>
                      </a:moveTo>
                      <a:lnTo>
                        <a:pt x="316" y="139"/>
                      </a:lnTo>
                      <a:lnTo>
                        <a:pt x="649" y="411"/>
                      </a:lnTo>
                      <a:lnTo>
                        <a:pt x="717" y="314"/>
                      </a:lnTo>
                      <a:lnTo>
                        <a:pt x="394" y="87"/>
                      </a:lnTo>
                      <a:lnTo>
                        <a:pt x="54" y="0"/>
                      </a:lnTo>
                      <a:lnTo>
                        <a:pt x="0" y="78"/>
                      </a:lnTo>
                      <a:lnTo>
                        <a:pt x="0" y="7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hu-HU"/>
                </a:p>
              </p:txBody>
            </p:sp>
            <p:sp>
              <p:nvSpPr>
                <p:cNvPr id="78899" name="Freeform 51"/>
                <p:cNvSpPr>
                  <a:spLocks/>
                </p:cNvSpPr>
                <p:nvPr userDrawn="1"/>
              </p:nvSpPr>
              <p:spPr bwMode="auto">
                <a:xfrm rot="-3172564">
                  <a:off x="4951" y="138"/>
                  <a:ext cx="179" cy="138"/>
                </a:xfrm>
                <a:custGeom>
                  <a:avLst/>
                  <a:gdLst/>
                  <a:ahLst/>
                  <a:cxnLst>
                    <a:cxn ang="0">
                      <a:pos x="0" y="88"/>
                    </a:cxn>
                    <a:cxn ang="0">
                      <a:pos x="272" y="131"/>
                    </a:cxn>
                    <a:cxn ang="0">
                      <a:pos x="665" y="386"/>
                    </a:cxn>
                    <a:cxn ang="0">
                      <a:pos x="709" y="308"/>
                    </a:cxn>
                    <a:cxn ang="0">
                      <a:pos x="306" y="53"/>
                    </a:cxn>
                    <a:cxn ang="0">
                      <a:pos x="43" y="0"/>
                    </a:cxn>
                    <a:cxn ang="0">
                      <a:pos x="0" y="88"/>
                    </a:cxn>
                    <a:cxn ang="0">
                      <a:pos x="0" y="88"/>
                    </a:cxn>
                  </a:cxnLst>
                  <a:rect l="0" t="0" r="r" b="b"/>
                  <a:pathLst>
                    <a:path w="709" h="386">
                      <a:moveTo>
                        <a:pt x="0" y="88"/>
                      </a:moveTo>
                      <a:lnTo>
                        <a:pt x="272" y="131"/>
                      </a:lnTo>
                      <a:lnTo>
                        <a:pt x="665" y="386"/>
                      </a:lnTo>
                      <a:lnTo>
                        <a:pt x="709" y="308"/>
                      </a:lnTo>
                      <a:lnTo>
                        <a:pt x="306" y="53"/>
                      </a:lnTo>
                      <a:lnTo>
                        <a:pt x="43" y="0"/>
                      </a:lnTo>
                      <a:lnTo>
                        <a:pt x="0" y="88"/>
                      </a:lnTo>
                      <a:lnTo>
                        <a:pt x="0" y="8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hu-HU"/>
                </a:p>
              </p:txBody>
            </p:sp>
          </p:grpSp>
        </p:grpSp>
        <p:sp>
          <p:nvSpPr>
            <p:cNvPr id="78900" name="Line 52"/>
            <p:cNvSpPr>
              <a:spLocks noChangeShapeType="1"/>
            </p:cNvSpPr>
            <p:nvPr userDrawn="1"/>
          </p:nvSpPr>
          <p:spPr bwMode="auto">
            <a:xfrm>
              <a:off x="4870" y="84"/>
              <a:ext cx="42" cy="96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hu-HU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8" r:id="rId1"/>
    <p:sldLayoutId id="2147483792" r:id="rId2"/>
    <p:sldLayoutId id="2147483793" r:id="rId3"/>
    <p:sldLayoutId id="2147483794" r:id="rId4"/>
    <p:sldLayoutId id="2147483795" r:id="rId5"/>
    <p:sldLayoutId id="2147483796" r:id="rId6"/>
    <p:sldLayoutId id="2147483797" r:id="rId7"/>
    <p:sldLayoutId id="2147483798" r:id="rId8"/>
    <p:sldLayoutId id="2147483799" r:id="rId9"/>
    <p:sldLayoutId id="2147483800" r:id="rId10"/>
    <p:sldLayoutId id="2147483801" r:id="rId11"/>
    <p:sldLayoutId id="2147483802" r:id="rId12"/>
    <p:sldLayoutId id="2147483803" r:id="rId13"/>
    <p:sldLayoutId id="2147483804" r:id="rId14"/>
    <p:sldLayoutId id="2147483805" r:id="rId15"/>
    <p:sldLayoutId id="2147483806" r:id="rId16"/>
    <p:sldLayoutId id="2147483807" r:id="rId17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jpeg"/><Relationship Id="rId3" Type="http://schemas.openxmlformats.org/officeDocument/2006/relationships/image" Target="../media/image19.jpeg"/><Relationship Id="rId7" Type="http://schemas.openxmlformats.org/officeDocument/2006/relationships/image" Target="../media/image23.jpe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17.xml"/><Relationship Id="rId6" Type="http://schemas.openxmlformats.org/officeDocument/2006/relationships/image" Target="../media/image22.jpeg"/><Relationship Id="rId11" Type="http://schemas.openxmlformats.org/officeDocument/2006/relationships/image" Target="../media/image27.jpeg"/><Relationship Id="rId5" Type="http://schemas.openxmlformats.org/officeDocument/2006/relationships/image" Target="../media/image21.jpeg"/><Relationship Id="rId10" Type="http://schemas.openxmlformats.org/officeDocument/2006/relationships/image" Target="../media/image26.jpeg"/><Relationship Id="rId4" Type="http://schemas.openxmlformats.org/officeDocument/2006/relationships/image" Target="../media/image20.jpeg"/><Relationship Id="rId9" Type="http://schemas.openxmlformats.org/officeDocument/2006/relationships/image" Target="../media/image25.jpeg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://bemiskola.nyiregyhaza.egzinet.hu/" TargetMode="External"/><Relationship Id="rId2" Type="http://schemas.openxmlformats.org/officeDocument/2006/relationships/hyperlink" Target="mailto:bemiskola@freemail.hu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8.jpe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jpeg"/><Relationship Id="rId2" Type="http://schemas.openxmlformats.org/officeDocument/2006/relationships/image" Target="../media/image28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4.xml"/><Relationship Id="rId5" Type="http://schemas.openxmlformats.org/officeDocument/2006/relationships/image" Target="../media/image11.jpeg"/><Relationship Id="rId4" Type="http://schemas.openxmlformats.org/officeDocument/2006/relationships/image" Target="../media/image10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4" descr="bemiskola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179388" y="5291138"/>
            <a:ext cx="8642350" cy="1566862"/>
          </a:xfrm>
        </p:spPr>
        <p:txBody>
          <a:bodyPr lIns="0" tIns="0" rIns="0" bIns="0"/>
          <a:lstStyle/>
          <a:p>
            <a:pPr algn="l" eaLnBrk="1" hangingPunct="1">
              <a:defRPr/>
            </a:pPr>
            <a:r>
              <a:rPr lang="hu-HU" sz="1600" smtClean="0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  <a:t>„Az iskola dolga, hogy megtaníttassa velünk, hogyan kell tanulni, </a:t>
            </a:r>
            <a:br>
              <a:rPr lang="hu-HU" sz="1600" smtClean="0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</a:br>
            <a:r>
              <a:rPr lang="hu-HU" sz="1600" smtClean="0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  <a:t>hogy felkeltse a tudás iránti étvágyunkat,</a:t>
            </a:r>
            <a:br>
              <a:rPr lang="hu-HU" sz="1600" smtClean="0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</a:br>
            <a:r>
              <a:rPr lang="hu-HU" sz="1600" smtClean="0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  <a:t>hogy megtanítson bennünket a jól végzett munka örömére és az alkotás izgalmára,</a:t>
            </a:r>
            <a:br>
              <a:rPr lang="hu-HU" sz="1600" smtClean="0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</a:br>
            <a:r>
              <a:rPr lang="hu-HU" sz="1600" smtClean="0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  <a:t>hogy megtanítson szeretni, azt amit csinálunk,</a:t>
            </a:r>
            <a:br>
              <a:rPr lang="hu-HU" sz="1600" smtClean="0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</a:br>
            <a:r>
              <a:rPr lang="hu-HU" sz="1600" smtClean="0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  <a:t>és hogy segítsen megtalálni azt, amit szeretünk csinálni.”</a:t>
            </a:r>
            <a:br>
              <a:rPr lang="hu-HU" sz="1600" smtClean="0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</a:br>
            <a:r>
              <a:rPr lang="hu-HU" sz="1600" smtClean="0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  <a:t>                                            ( Szent-Györgyi Albert )</a:t>
            </a:r>
            <a:r>
              <a:rPr lang="hu-HU" sz="1600" smtClean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  <a:t/>
            </a:r>
            <a:br>
              <a:rPr lang="hu-HU" sz="1600" smtClean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</a:br>
            <a:endParaRPr lang="hu-HU" sz="1600" smtClean="0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Verdana" pitchFamily="34" charset="0"/>
            </a:endParaRPr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0" y="-315913"/>
            <a:ext cx="8353425" cy="20605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45791" dir="2021404" algn="ctr" rotWithShape="0">
              <a:schemeClr val="bg2"/>
            </a:outerShdw>
          </a:effectLst>
        </p:spPr>
        <p:txBody>
          <a:bodyPr lIns="0" tIns="0" rIns="0" bIns="0" anchor="b"/>
          <a:lstStyle/>
          <a:p>
            <a:pPr algn="ctr">
              <a:defRPr/>
            </a:pPr>
            <a:r>
              <a:rPr lang="hu-HU" sz="3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BEM JÓZSEF ÁLTALÁNOS ISKOLA </a:t>
            </a:r>
            <a:br>
              <a:rPr lang="hu-HU" sz="3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hu-HU" sz="3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NYÍREGYHÁZA</a:t>
            </a:r>
            <a:r>
              <a:rPr lang="hu-HU" sz="32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hu-HU" sz="32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endParaRPr lang="hu-HU" sz="3200" b="1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Rectangle 2"/>
          <p:cNvSpPr>
            <a:spLocks noGrp="1" noChangeArrowheads="1"/>
          </p:cNvSpPr>
          <p:nvPr>
            <p:ph type="title" sz="quarter"/>
          </p:nvPr>
        </p:nvSpPr>
        <p:spPr>
          <a:xfrm>
            <a:off x="1868488" y="0"/>
            <a:ext cx="4897437" cy="900113"/>
          </a:xfrm>
        </p:spPr>
        <p:txBody>
          <a:bodyPr/>
          <a:lstStyle/>
          <a:p>
            <a:pPr eaLnBrk="1" hangingPunct="1">
              <a:defRPr/>
            </a:pPr>
            <a:r>
              <a:rPr lang="hu-HU" b="1" smtClean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TAGOZATAINK</a:t>
            </a:r>
          </a:p>
        </p:txBody>
      </p:sp>
      <p:sp>
        <p:nvSpPr>
          <p:cNvPr id="13312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2136775" y="908050"/>
            <a:ext cx="4535488" cy="647700"/>
          </a:xfrm>
        </p:spPr>
        <p:txBody>
          <a:bodyPr/>
          <a:lstStyle/>
          <a:p>
            <a:pPr eaLnBrk="1" hangingPunct="1">
              <a:defRPr/>
            </a:pPr>
            <a:r>
              <a:rPr lang="hu-HU" sz="2400" b="1" smtClean="0">
                <a:solidFill>
                  <a:srgbClr val="3333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Emelt szintű angol oktatás</a:t>
            </a:r>
          </a:p>
        </p:txBody>
      </p:sp>
      <p:pic>
        <p:nvPicPr>
          <p:cNvPr id="133125" name="Picture 5" descr="P1010102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 cstate="email"/>
          <a:srcRect/>
          <a:stretch>
            <a:fillRect/>
          </a:stretch>
        </p:blipFill>
        <p:spPr>
          <a:xfrm>
            <a:off x="4527550" y="3424238"/>
            <a:ext cx="3840163" cy="2879725"/>
          </a:xfrm>
        </p:spPr>
      </p:pic>
      <p:pic>
        <p:nvPicPr>
          <p:cNvPr id="133127" name="Picture 7" descr="P1010100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339725" y="1449388"/>
            <a:ext cx="3836988" cy="288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3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3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45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3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33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133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133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3820"/>
                            </p:stCondLst>
                            <p:childTnLst>
                              <p:par>
                                <p:cTn id="16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8" dur="2000"/>
                                        <p:tgtEl>
                                          <p:spTgt spid="133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1" dur="2000"/>
                                        <p:tgtEl>
                                          <p:spTgt spid="133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2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title" sz="quarter"/>
          </p:nvPr>
        </p:nvSpPr>
        <p:spPr>
          <a:xfrm>
            <a:off x="1868488" y="0"/>
            <a:ext cx="4897437" cy="900113"/>
          </a:xfrm>
        </p:spPr>
        <p:txBody>
          <a:bodyPr/>
          <a:lstStyle/>
          <a:p>
            <a:pPr eaLnBrk="1" hangingPunct="1">
              <a:defRPr/>
            </a:pPr>
            <a:r>
              <a:rPr lang="hu-HU" b="1" smtClean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TAGOZATAINK</a:t>
            </a:r>
          </a:p>
        </p:txBody>
      </p:sp>
      <p:sp>
        <p:nvSpPr>
          <p:cNvPr id="92166" name="Rectangle 6"/>
          <p:cNvSpPr>
            <a:spLocks noGrp="1" noChangeArrowheads="1"/>
          </p:cNvSpPr>
          <p:nvPr>
            <p:ph sz="quarter" idx="3"/>
          </p:nvPr>
        </p:nvSpPr>
        <p:spPr>
          <a:xfrm>
            <a:off x="3065463" y="860425"/>
            <a:ext cx="2979737" cy="647700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hu-HU" sz="2800" b="1" smtClean="0">
                <a:solidFill>
                  <a:srgbClr val="3333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Sportosztály</a:t>
            </a:r>
          </a:p>
        </p:txBody>
      </p:sp>
      <p:pic>
        <p:nvPicPr>
          <p:cNvPr id="92169" name="Picture 9" descr="P1010040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2" cstate="email"/>
          <a:srcRect/>
          <a:stretch>
            <a:fillRect/>
          </a:stretch>
        </p:blipFill>
        <p:spPr>
          <a:xfrm>
            <a:off x="666750" y="1522413"/>
            <a:ext cx="3840163" cy="2881312"/>
          </a:xfrm>
        </p:spPr>
      </p:pic>
      <p:pic>
        <p:nvPicPr>
          <p:cNvPr id="92171" name="Picture 11" descr="P1000647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5021263" y="3525838"/>
            <a:ext cx="3468687" cy="287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3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921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921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921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660"/>
                            </p:stCondLst>
                            <p:childTnLst>
                              <p:par>
                                <p:cTn id="11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2000"/>
                                        <p:tgtEl>
                                          <p:spTgt spid="92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2000"/>
                                        <p:tgtEl>
                                          <p:spTgt spid="92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7" name="Rectangle 1"/>
          <p:cNvSpPr>
            <a:spLocks noChangeArrowheads="1"/>
          </p:cNvSpPr>
          <p:nvPr/>
        </p:nvSpPr>
        <p:spPr bwMode="auto">
          <a:xfrm>
            <a:off x="204788" y="268288"/>
            <a:ext cx="7778750" cy="1858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hu-HU" sz="44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Országos kompetenciamérés eredményei 2010</a:t>
            </a:r>
          </a:p>
          <a:p>
            <a:pPr algn="ctr" eaLnBrk="0" hangingPunct="0">
              <a:defRPr/>
            </a:pPr>
            <a:r>
              <a:rPr lang="hu-HU" sz="2800">
                <a:solidFill>
                  <a:srgbClr val="3366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 CE"/>
              </a:rPr>
              <a:t>4. évfolyam</a:t>
            </a:r>
          </a:p>
        </p:txBody>
      </p:sp>
      <p:graphicFrame>
        <p:nvGraphicFramePr>
          <p:cNvPr id="10" name="Tartalom helye 9"/>
          <p:cNvGraphicFramePr>
            <a:graphicFrameLocks noGrp="1"/>
          </p:cNvGraphicFramePr>
          <p:nvPr>
            <p:ph sz="quarter" idx="1"/>
          </p:nvPr>
        </p:nvGraphicFramePr>
        <p:xfrm>
          <a:off x="427038" y="2306638"/>
          <a:ext cx="7788275" cy="3084514"/>
        </p:xfrm>
        <a:graphic>
          <a:graphicData uri="http://schemas.openxmlformats.org/drawingml/2006/table">
            <a:tbl>
              <a:tblPr/>
              <a:tblGrid>
                <a:gridCol w="2239962"/>
                <a:gridCol w="1587500"/>
                <a:gridCol w="1692275"/>
                <a:gridCol w="2268538"/>
              </a:tblGrid>
              <a:tr h="584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u-H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794" marR="4179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4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31849B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Országos átlag</a:t>
                      </a:r>
                      <a:endParaRPr kumimoji="0" lang="hu-H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794" marR="4179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4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31849B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Iskolai átlag</a:t>
                      </a:r>
                      <a:endParaRPr kumimoji="0" lang="hu-H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794" marR="4179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4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31849B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Eltérés az országos átlagtól</a:t>
                      </a:r>
                      <a:endParaRPr kumimoji="0" lang="hu-H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794" marR="4179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27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u-HU" sz="1400" b="0" i="1" u="none" strike="noStrike" cap="none" normalizeH="0" baseline="0" smtClean="0">
                        <a:ln>
                          <a:noFill/>
                        </a:ln>
                        <a:solidFill>
                          <a:srgbClr val="31849B"/>
                        </a:solidFill>
                        <a:effectLst/>
                        <a:latin typeface="Comic Sans MS" pitchFamily="66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4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31849B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Az írásminőség fejlettsége</a:t>
                      </a:r>
                      <a:endParaRPr kumimoji="0" lang="hu-H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794" marR="4179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71</a:t>
                      </a:r>
                      <a:endParaRPr kumimoji="0" lang="hu-HU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794" marR="4179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73</a:t>
                      </a:r>
                      <a:endParaRPr kumimoji="0" lang="hu-HU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794" marR="4179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u-HU" sz="1400" b="0" i="1" u="none" strike="noStrike" cap="none" normalizeH="0" baseline="0" smtClean="0">
                        <a:ln>
                          <a:noFill/>
                        </a:ln>
                        <a:solidFill>
                          <a:srgbClr val="31849B"/>
                        </a:solidFill>
                        <a:effectLst/>
                        <a:latin typeface="Comic Sans MS" pitchFamily="66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4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31849B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3%-kal jobb  </a:t>
                      </a:r>
                      <a:endParaRPr kumimoji="0" lang="hu-H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794" marR="4179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953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u-HU" sz="1400" b="0" i="1" u="none" strike="noStrike" cap="none" normalizeH="0" baseline="0" smtClean="0">
                        <a:ln>
                          <a:noFill/>
                        </a:ln>
                        <a:solidFill>
                          <a:srgbClr val="31849B"/>
                        </a:solidFill>
                        <a:effectLst/>
                        <a:latin typeface="Comic Sans MS" pitchFamily="66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4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31849B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Az olvasáskészség kiépültsége</a:t>
                      </a:r>
                      <a:endParaRPr kumimoji="0" lang="hu-H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794" marR="4179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85</a:t>
                      </a:r>
                      <a:endParaRPr kumimoji="0" lang="hu-HU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794" marR="4179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89</a:t>
                      </a:r>
                      <a:endParaRPr kumimoji="0" lang="hu-HU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794" marR="4179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u-HU" sz="1400" b="0" i="1" u="none" strike="noStrike" cap="none" normalizeH="0" baseline="0" smtClean="0">
                        <a:ln>
                          <a:noFill/>
                        </a:ln>
                        <a:solidFill>
                          <a:srgbClr val="31849B"/>
                        </a:solidFill>
                        <a:effectLst/>
                        <a:latin typeface="Comic Sans MS" pitchFamily="66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4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31849B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5%-kal jobb</a:t>
                      </a:r>
                      <a:endParaRPr kumimoji="0" lang="hu-H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794" marR="4179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778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u-HU" sz="1400" b="0" i="1" u="none" strike="noStrike" cap="none" normalizeH="0" baseline="0" smtClean="0">
                        <a:ln>
                          <a:noFill/>
                        </a:ln>
                        <a:solidFill>
                          <a:srgbClr val="31849B"/>
                        </a:solidFill>
                        <a:effectLst/>
                        <a:latin typeface="Comic Sans MS" pitchFamily="66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4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31849B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Az elemi számolási készség kiépültsége</a:t>
                      </a:r>
                      <a:endParaRPr kumimoji="0" lang="hu-H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794" marR="4179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93</a:t>
                      </a:r>
                      <a:endParaRPr kumimoji="0" lang="hu-HU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794" marR="4179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94</a:t>
                      </a:r>
                      <a:endParaRPr kumimoji="0" lang="hu-HU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794" marR="4179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u-HU" sz="1400" b="0" i="1" u="none" strike="noStrike" cap="none" normalizeH="0" baseline="0" smtClean="0">
                        <a:ln>
                          <a:noFill/>
                        </a:ln>
                        <a:solidFill>
                          <a:srgbClr val="31849B"/>
                        </a:solidFill>
                        <a:effectLst/>
                        <a:latin typeface="Comic Sans MS" pitchFamily="66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4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31849B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1%-kal jobb</a:t>
                      </a:r>
                      <a:endParaRPr kumimoji="0" lang="hu-H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794" marR="4179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2" name="Mosolygó arc 11"/>
          <p:cNvSpPr/>
          <p:nvPr/>
        </p:nvSpPr>
        <p:spPr>
          <a:xfrm>
            <a:off x="7546975" y="3835400"/>
            <a:ext cx="409575" cy="463550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hu-HU"/>
          </a:p>
        </p:txBody>
      </p:sp>
      <p:sp>
        <p:nvSpPr>
          <p:cNvPr id="14" name="Mosolygó arc 13"/>
          <p:cNvSpPr/>
          <p:nvPr/>
        </p:nvSpPr>
        <p:spPr>
          <a:xfrm>
            <a:off x="7537450" y="4672013"/>
            <a:ext cx="409575" cy="463550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hu-HU"/>
          </a:p>
        </p:txBody>
      </p:sp>
      <p:sp>
        <p:nvSpPr>
          <p:cNvPr id="15" name="Mosolygó arc 14"/>
          <p:cNvSpPr/>
          <p:nvPr/>
        </p:nvSpPr>
        <p:spPr>
          <a:xfrm>
            <a:off x="7540625" y="3022600"/>
            <a:ext cx="409575" cy="465138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hu-H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7" name="Rectangle 1"/>
          <p:cNvSpPr>
            <a:spLocks noChangeArrowheads="1"/>
          </p:cNvSpPr>
          <p:nvPr/>
        </p:nvSpPr>
        <p:spPr bwMode="auto">
          <a:xfrm>
            <a:off x="177800" y="241300"/>
            <a:ext cx="7900988" cy="1858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hu-HU" sz="44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Országos kompetenciamérés eredményei 2009</a:t>
            </a:r>
          </a:p>
          <a:p>
            <a:pPr algn="ctr" eaLnBrk="0" hangingPunct="0">
              <a:defRPr/>
            </a:pPr>
            <a:r>
              <a:rPr lang="hu-HU" sz="2800">
                <a:solidFill>
                  <a:srgbClr val="3366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 CE"/>
              </a:rPr>
              <a:t>6. évfolyam</a:t>
            </a:r>
          </a:p>
        </p:txBody>
      </p:sp>
      <p:graphicFrame>
        <p:nvGraphicFramePr>
          <p:cNvPr id="15399" name="Group 39"/>
          <p:cNvGraphicFramePr>
            <a:graphicFrameLocks noGrp="1"/>
          </p:cNvGraphicFramePr>
          <p:nvPr>
            <p:ph sz="quarter" idx="1"/>
          </p:nvPr>
        </p:nvGraphicFramePr>
        <p:xfrm>
          <a:off x="1668463" y="2128838"/>
          <a:ext cx="5483225" cy="1357312"/>
        </p:xfrm>
        <a:graphic>
          <a:graphicData uri="http://schemas.openxmlformats.org/drawingml/2006/table">
            <a:tbl>
              <a:tblPr/>
              <a:tblGrid>
                <a:gridCol w="2741612"/>
                <a:gridCol w="2741613"/>
              </a:tblGrid>
              <a:tr h="452438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1849B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Matematika</a:t>
                      </a:r>
                      <a:endParaRPr kumimoji="0" lang="hu-H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221" marR="4422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</a:tr>
              <a:tr h="4524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1849B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Iskolai átlag</a:t>
                      </a:r>
                      <a:endParaRPr kumimoji="0" lang="hu-H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221" marR="4422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527</a:t>
                      </a:r>
                      <a:endParaRPr kumimoji="0" lang="hu-HU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221" marR="4422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24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1849B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Országos átlag</a:t>
                      </a:r>
                      <a:endParaRPr kumimoji="0" lang="hu-H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221" marR="4422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CC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489</a:t>
                      </a:r>
                      <a:endParaRPr kumimoji="0" lang="hu-HU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3333CC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221" marR="4422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5376" name="Rectangle 1"/>
          <p:cNvSpPr>
            <a:spLocks noChangeArrowheads="1"/>
          </p:cNvSpPr>
          <p:nvPr/>
        </p:nvSpPr>
        <p:spPr bwMode="auto">
          <a:xfrm>
            <a:off x="2087563" y="3644900"/>
            <a:ext cx="46450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hu-HU" sz="1400">
                <a:solidFill>
                  <a:srgbClr val="FF0000"/>
                </a:solidFill>
                <a:cs typeface="Times New Roman" pitchFamily="18" charset="0"/>
              </a:rPr>
              <a:t>Iskolai átlagunk az országos átlagtól 8%-kal volt jobb.</a:t>
            </a:r>
            <a:endParaRPr lang="hu-HU" sz="800">
              <a:solidFill>
                <a:srgbClr val="FF0000"/>
              </a:solidFill>
            </a:endParaRPr>
          </a:p>
        </p:txBody>
      </p:sp>
      <p:graphicFrame>
        <p:nvGraphicFramePr>
          <p:cNvPr id="15401" name="Group 41"/>
          <p:cNvGraphicFramePr>
            <a:graphicFrameLocks noGrp="1"/>
          </p:cNvGraphicFramePr>
          <p:nvPr>
            <p:ph sz="quarter" idx="1"/>
          </p:nvPr>
        </p:nvGraphicFramePr>
        <p:xfrm>
          <a:off x="1670050" y="4124325"/>
          <a:ext cx="5483225" cy="1357313"/>
        </p:xfrm>
        <a:graphic>
          <a:graphicData uri="http://schemas.openxmlformats.org/drawingml/2006/table">
            <a:tbl>
              <a:tblPr/>
              <a:tblGrid>
                <a:gridCol w="2741613"/>
                <a:gridCol w="2741612"/>
              </a:tblGrid>
              <a:tr h="452438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1849B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Szövegértés</a:t>
                      </a:r>
                      <a:endParaRPr kumimoji="0" lang="hu-H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221" marR="4422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</a:tr>
              <a:tr h="4524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1849B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Iskolai átlag</a:t>
                      </a:r>
                      <a:endParaRPr kumimoji="0" lang="hu-H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221" marR="4422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573</a:t>
                      </a:r>
                      <a:endParaRPr kumimoji="0" lang="hu-HU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221" marR="4422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24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1849B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Országos átlag</a:t>
                      </a:r>
                      <a:endParaRPr kumimoji="0" lang="hu-H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221" marR="4422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CC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513</a:t>
                      </a:r>
                      <a:endParaRPr kumimoji="0" lang="hu-HU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3333CC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221" marR="4422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5390" name="Rectangle 1"/>
          <p:cNvSpPr>
            <a:spLocks noChangeArrowheads="1"/>
          </p:cNvSpPr>
          <p:nvPr/>
        </p:nvSpPr>
        <p:spPr bwMode="auto">
          <a:xfrm>
            <a:off x="2063750" y="5776913"/>
            <a:ext cx="47244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hu-HU" sz="1400">
                <a:solidFill>
                  <a:srgbClr val="FF0000"/>
                </a:solidFill>
                <a:cs typeface="Times New Roman" pitchFamily="18" charset="0"/>
              </a:rPr>
              <a:t>Iskolai átlagunk az országos átlagtól 12%-kal volt jobb.</a:t>
            </a:r>
            <a:endParaRPr lang="hu-HU" sz="800">
              <a:solidFill>
                <a:srgbClr val="FF0000"/>
              </a:solidFill>
            </a:endParaRPr>
          </a:p>
        </p:txBody>
      </p:sp>
      <p:sp>
        <p:nvSpPr>
          <p:cNvPr id="12" name="Mosolygó arc 11"/>
          <p:cNvSpPr/>
          <p:nvPr/>
        </p:nvSpPr>
        <p:spPr>
          <a:xfrm>
            <a:off x="6742113" y="3535363"/>
            <a:ext cx="409575" cy="463550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hu-HU"/>
          </a:p>
        </p:txBody>
      </p:sp>
      <p:sp>
        <p:nvSpPr>
          <p:cNvPr id="13" name="Mosolygó arc 12"/>
          <p:cNvSpPr/>
          <p:nvPr/>
        </p:nvSpPr>
        <p:spPr>
          <a:xfrm>
            <a:off x="6810375" y="5664200"/>
            <a:ext cx="409575" cy="463550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hu-H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7" name="Rectangle 1"/>
          <p:cNvSpPr>
            <a:spLocks noChangeArrowheads="1"/>
          </p:cNvSpPr>
          <p:nvPr/>
        </p:nvSpPr>
        <p:spPr bwMode="auto">
          <a:xfrm>
            <a:off x="177800" y="241300"/>
            <a:ext cx="7900988" cy="1858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hu-HU" sz="44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Országos kompetenciamérés eredményei 2008-2009</a:t>
            </a:r>
          </a:p>
          <a:p>
            <a:pPr algn="ctr" eaLnBrk="0" hangingPunct="0">
              <a:defRPr/>
            </a:pPr>
            <a:r>
              <a:rPr lang="hu-HU" sz="2800">
                <a:solidFill>
                  <a:srgbClr val="3366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 CE"/>
              </a:rPr>
              <a:t>8. évfolyam</a:t>
            </a:r>
          </a:p>
        </p:txBody>
      </p:sp>
      <p:graphicFrame>
        <p:nvGraphicFramePr>
          <p:cNvPr id="16433" name="Group 49"/>
          <p:cNvGraphicFramePr>
            <a:graphicFrameLocks noGrp="1"/>
          </p:cNvGraphicFramePr>
          <p:nvPr>
            <p:ph sz="quarter" idx="1"/>
          </p:nvPr>
        </p:nvGraphicFramePr>
        <p:xfrm>
          <a:off x="2460625" y="2155825"/>
          <a:ext cx="3654425" cy="1357313"/>
        </p:xfrm>
        <a:graphic>
          <a:graphicData uri="http://schemas.openxmlformats.org/drawingml/2006/table">
            <a:tbl>
              <a:tblPr/>
              <a:tblGrid>
                <a:gridCol w="1827213"/>
                <a:gridCol w="1827212"/>
              </a:tblGrid>
              <a:tr h="452438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1849B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Matematika</a:t>
                      </a:r>
                      <a:endParaRPr kumimoji="0" lang="hu-H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221" marR="4422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</a:tr>
              <a:tr h="4524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1849B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Iskolai átlag</a:t>
                      </a:r>
                      <a:endParaRPr kumimoji="0" lang="hu-H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221" marR="4422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518</a:t>
                      </a:r>
                      <a:endParaRPr kumimoji="0" lang="hu-HU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221" marR="4422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24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1849B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Országos átlag</a:t>
                      </a:r>
                      <a:endParaRPr kumimoji="0" lang="hu-H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221" marR="4422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CC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484</a:t>
                      </a:r>
                      <a:endParaRPr kumimoji="0" lang="hu-HU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3333CC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221" marR="4422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6400" name="Rectangle 1"/>
          <p:cNvSpPr>
            <a:spLocks noChangeArrowheads="1"/>
          </p:cNvSpPr>
          <p:nvPr/>
        </p:nvSpPr>
        <p:spPr bwMode="auto">
          <a:xfrm>
            <a:off x="1828800" y="3684588"/>
            <a:ext cx="56038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hu-HU" sz="1400">
                <a:solidFill>
                  <a:srgbClr val="FF0000"/>
                </a:solidFill>
                <a:cs typeface="Times New Roman" pitchFamily="18" charset="0"/>
              </a:rPr>
              <a:t>Iskolai átlagunk az országos átlagtól  2009-ben 7 %-kal</a:t>
            </a:r>
            <a:r>
              <a:rPr lang="hu-HU" sz="1400">
                <a:solidFill>
                  <a:srgbClr val="FF0000"/>
                </a:solidFill>
              </a:rPr>
              <a:t> </a:t>
            </a:r>
            <a:r>
              <a:rPr lang="hu-HU" sz="1400">
                <a:solidFill>
                  <a:srgbClr val="FF0000"/>
                </a:solidFill>
                <a:cs typeface="Times New Roman" pitchFamily="18" charset="0"/>
              </a:rPr>
              <a:t>volt jobb.</a:t>
            </a:r>
          </a:p>
        </p:txBody>
      </p:sp>
      <p:graphicFrame>
        <p:nvGraphicFramePr>
          <p:cNvPr id="16435" name="Group 51"/>
          <p:cNvGraphicFramePr>
            <a:graphicFrameLocks noGrp="1"/>
          </p:cNvGraphicFramePr>
          <p:nvPr>
            <p:ph sz="quarter" idx="1"/>
          </p:nvPr>
        </p:nvGraphicFramePr>
        <p:xfrm>
          <a:off x="2420938" y="4097338"/>
          <a:ext cx="3654425" cy="1357312"/>
        </p:xfrm>
        <a:graphic>
          <a:graphicData uri="http://schemas.openxmlformats.org/drawingml/2006/table">
            <a:tbl>
              <a:tblPr/>
              <a:tblGrid>
                <a:gridCol w="1827212"/>
                <a:gridCol w="1827213"/>
              </a:tblGrid>
              <a:tr h="452438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1849B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Szövegértés</a:t>
                      </a:r>
                      <a:endParaRPr kumimoji="0" lang="hu-H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221" marR="4422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</a:tr>
              <a:tr h="4524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1849B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Iskolai átlag</a:t>
                      </a:r>
                      <a:endParaRPr kumimoji="0" lang="hu-H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221" marR="4422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554</a:t>
                      </a:r>
                      <a:endParaRPr kumimoji="0" lang="hu-HU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221" marR="4422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24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1849B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Országos átlag</a:t>
                      </a:r>
                      <a:endParaRPr kumimoji="0" lang="hu-H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221" marR="4422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CC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502</a:t>
                      </a:r>
                      <a:endParaRPr kumimoji="0" lang="hu-HU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3333CC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221" marR="4422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2" name="Mosolygó arc 11"/>
          <p:cNvSpPr/>
          <p:nvPr/>
        </p:nvSpPr>
        <p:spPr>
          <a:xfrm>
            <a:off x="7507288" y="3657600"/>
            <a:ext cx="407987" cy="463550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hu-HU"/>
          </a:p>
        </p:txBody>
      </p:sp>
      <p:sp>
        <p:nvSpPr>
          <p:cNvPr id="13" name="Mosolygó arc 12"/>
          <p:cNvSpPr/>
          <p:nvPr/>
        </p:nvSpPr>
        <p:spPr>
          <a:xfrm>
            <a:off x="7397750" y="5692775"/>
            <a:ext cx="409575" cy="463550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hu-HU"/>
          </a:p>
        </p:txBody>
      </p:sp>
      <p:sp>
        <p:nvSpPr>
          <p:cNvPr id="16416" name="Rectangle 1"/>
          <p:cNvSpPr>
            <a:spLocks noChangeArrowheads="1"/>
          </p:cNvSpPr>
          <p:nvPr/>
        </p:nvSpPr>
        <p:spPr bwMode="auto">
          <a:xfrm>
            <a:off x="1803400" y="5692775"/>
            <a:ext cx="563086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hu-HU" sz="1400">
                <a:solidFill>
                  <a:srgbClr val="FF0000"/>
                </a:solidFill>
                <a:cs typeface="Times New Roman" pitchFamily="18" charset="0"/>
              </a:rPr>
              <a:t>Iskolai átlagunk az országos átlagtól 2009-ben 10 %-kal volt jobb.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Grp="1" noChangeArrowheads="1"/>
          </p:cNvSpPr>
          <p:nvPr>
            <p:ph type="title"/>
          </p:nvPr>
        </p:nvSpPr>
        <p:spPr>
          <a:xfrm>
            <a:off x="889000" y="322263"/>
            <a:ext cx="6870700" cy="949325"/>
          </a:xfrm>
        </p:spPr>
        <p:txBody>
          <a:bodyPr/>
          <a:lstStyle/>
          <a:p>
            <a:pPr eaLnBrk="1" hangingPunct="1">
              <a:defRPr/>
            </a:pPr>
            <a:r>
              <a:rPr lang="hu-HU" b="1" smtClean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EREDMÉNYEINK</a:t>
            </a:r>
          </a:p>
        </p:txBody>
      </p:sp>
      <p:graphicFrame>
        <p:nvGraphicFramePr>
          <p:cNvPr id="17447" name="Group 39"/>
          <p:cNvGraphicFramePr>
            <a:graphicFrameLocks noGrp="1"/>
          </p:cNvGraphicFramePr>
          <p:nvPr>
            <p:ph sz="half" idx="1"/>
          </p:nvPr>
        </p:nvGraphicFramePr>
        <p:xfrm>
          <a:off x="1803400" y="1890713"/>
          <a:ext cx="5027613" cy="815975"/>
        </p:xfrm>
        <a:graphic>
          <a:graphicData uri="http://schemas.openxmlformats.org/drawingml/2006/table">
            <a:tbl>
              <a:tblPr/>
              <a:tblGrid>
                <a:gridCol w="2092325"/>
                <a:gridCol w="2935288"/>
              </a:tblGrid>
              <a:tr h="363538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Évfolyam</a:t>
                      </a:r>
                      <a:endParaRPr kumimoji="0" lang="hu-H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helyezés</a:t>
                      </a:r>
                      <a:endParaRPr kumimoji="0" lang="hu-H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2438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4.-8. évfolyam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Verdana" pitchFamily="34" charset="0"/>
                        </a:rPr>
                        <a:t>megyei 1., 2., 3., 4., 5.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94212" name="WordArt 4"/>
          <p:cNvSpPr>
            <a:spLocks noChangeArrowheads="1" noChangeShapeType="1" noTextEdit="1"/>
          </p:cNvSpPr>
          <p:nvPr/>
        </p:nvSpPr>
        <p:spPr bwMode="auto">
          <a:xfrm>
            <a:off x="2266950" y="1360488"/>
            <a:ext cx="4105275" cy="4000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s-ES" sz="2800" kern="10">
                <a:ln w="9525">
                  <a:noFill/>
                  <a:round/>
                  <a:headEnd/>
                  <a:tailEnd/>
                </a:ln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 CE"/>
                <a:cs typeface="Times New Roman CE"/>
              </a:rPr>
              <a:t>Angol versenyeredmények</a:t>
            </a:r>
          </a:p>
        </p:txBody>
      </p:sp>
      <p:sp>
        <p:nvSpPr>
          <p:cNvPr id="94415" name="WordArt 207"/>
          <p:cNvSpPr>
            <a:spLocks noChangeArrowheads="1" noChangeShapeType="1" noTextEdit="1"/>
          </p:cNvSpPr>
          <p:nvPr/>
        </p:nvSpPr>
        <p:spPr bwMode="auto">
          <a:xfrm>
            <a:off x="2344738" y="3436938"/>
            <a:ext cx="4105275" cy="4000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s-ES" sz="2800" kern="10">
                <a:ln w="9525">
                  <a:noFill/>
                  <a:round/>
                  <a:headEnd/>
                  <a:tailEnd/>
                </a:ln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 CE"/>
                <a:cs typeface="Times New Roman CE"/>
              </a:rPr>
              <a:t>Történelem versenyeredmények</a:t>
            </a:r>
          </a:p>
        </p:txBody>
      </p:sp>
      <p:graphicFrame>
        <p:nvGraphicFramePr>
          <p:cNvPr id="17449" name="Group 41"/>
          <p:cNvGraphicFramePr>
            <a:graphicFrameLocks noGrp="1"/>
          </p:cNvGraphicFramePr>
          <p:nvPr>
            <p:ph sz="half" idx="2"/>
          </p:nvPr>
        </p:nvGraphicFramePr>
        <p:xfrm>
          <a:off x="1246188" y="3937000"/>
          <a:ext cx="6189662" cy="1327150"/>
        </p:xfrm>
        <a:graphic>
          <a:graphicData uri="http://schemas.openxmlformats.org/drawingml/2006/table">
            <a:tbl>
              <a:tblPr/>
              <a:tblGrid>
                <a:gridCol w="2043112"/>
                <a:gridCol w="4146550"/>
              </a:tblGrid>
              <a:tr h="355600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évfolyam</a:t>
                      </a:r>
                      <a:endParaRPr kumimoji="0" lang="hu-H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helyezés</a:t>
                      </a:r>
                      <a:endParaRPr kumimoji="0" lang="hu-H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5113">
                <a:tc rowSpan="2">
                  <a:txBody>
                    <a:bodyPr/>
                    <a:lstStyle/>
                    <a:p>
                      <a:pPr marL="342900" marR="0" lvl="0" indent="-34290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5.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Verdana" pitchFamily="34" charset="0"/>
                        </a:rPr>
                        <a:t>Megyei 1., 2., 3.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3525"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Verdana" pitchFamily="34" charset="0"/>
                        </a:rPr>
                        <a:t>Megyei 1., 5.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1950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6.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Verdana" pitchFamily="34" charset="0"/>
                        </a:rPr>
                        <a:t>országos 3.,6., 7.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42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42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4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6" dur="500"/>
                                        <p:tgtEl>
                                          <p:spTgt spid="174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4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4" dur="500"/>
                                        <p:tgtEl>
                                          <p:spTgt spid="174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4210" grpId="0" autoUpdateAnimBg="0"/>
      <p:bldP spid="94212" grpId="0" animBg="1"/>
      <p:bldP spid="94415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636" name="Rectangle 380"/>
          <p:cNvSpPr>
            <a:spLocks noGrp="1" noChangeArrowheads="1"/>
          </p:cNvSpPr>
          <p:nvPr>
            <p:ph type="title"/>
          </p:nvPr>
        </p:nvSpPr>
        <p:spPr>
          <a:xfrm>
            <a:off x="341313" y="333375"/>
            <a:ext cx="7437437" cy="839788"/>
          </a:xfrm>
        </p:spPr>
        <p:txBody>
          <a:bodyPr/>
          <a:lstStyle/>
          <a:p>
            <a:pPr eaLnBrk="1" hangingPunct="1">
              <a:defRPr/>
            </a:pPr>
            <a:r>
              <a:rPr lang="hu-HU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VERSENYEREDMÉNYEINK</a:t>
            </a:r>
          </a:p>
        </p:txBody>
      </p:sp>
      <p:sp>
        <p:nvSpPr>
          <p:cNvPr id="96260" name="WordArt 4"/>
          <p:cNvSpPr>
            <a:spLocks noChangeArrowheads="1" noChangeShapeType="1" noTextEdit="1"/>
          </p:cNvSpPr>
          <p:nvPr/>
        </p:nvSpPr>
        <p:spPr bwMode="auto">
          <a:xfrm>
            <a:off x="2095500" y="1514475"/>
            <a:ext cx="5048250" cy="4000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s-ES" sz="2800" kern="10">
                <a:ln w="9525">
                  <a:noFill/>
                  <a:round/>
                  <a:headEnd/>
                  <a:tailEnd/>
                </a:ln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 CE"/>
                <a:cs typeface="Times New Roman CE"/>
              </a:rPr>
              <a:t>Testnevelés versenyeredmények</a:t>
            </a:r>
          </a:p>
        </p:txBody>
      </p:sp>
      <p:graphicFrame>
        <p:nvGraphicFramePr>
          <p:cNvPr id="18469" name="Group 37"/>
          <p:cNvGraphicFramePr>
            <a:graphicFrameLocks noGrp="1"/>
          </p:cNvGraphicFramePr>
          <p:nvPr/>
        </p:nvGraphicFramePr>
        <p:xfrm>
          <a:off x="1574800" y="2243138"/>
          <a:ext cx="6097588" cy="2073275"/>
        </p:xfrm>
        <a:graphic>
          <a:graphicData uri="http://schemas.openxmlformats.org/drawingml/2006/table">
            <a:tbl>
              <a:tblPr/>
              <a:tblGrid>
                <a:gridCol w="3136900"/>
                <a:gridCol w="2960688"/>
              </a:tblGrid>
              <a:tr h="263525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Verdana" pitchFamily="34" charset="0"/>
                        </a:rPr>
                        <a:t>Csapatversenyek 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CC"/>
                          </a:solidFill>
                          <a:effectLst/>
                          <a:latin typeface="Verdana" pitchFamily="34" charset="0"/>
                        </a:rPr>
                        <a:t>Kézilabda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Verdana" pitchFamily="34" charset="0"/>
                        </a:rPr>
                        <a:t>Városi, megyei 1. területi 1., 2., országos 2., 6., 7. hely</a:t>
                      </a:r>
                      <a:endParaRPr kumimoji="0" lang="en-GB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CC"/>
                          </a:solidFill>
                          <a:effectLst/>
                          <a:latin typeface="Verdana" pitchFamily="34" charset="0"/>
                        </a:rPr>
                        <a:t>Röplabda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Verdana" pitchFamily="34" charset="0"/>
                        </a:rPr>
                        <a:t>Területi 1. hely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CC"/>
                          </a:solidFill>
                          <a:effectLst/>
                          <a:latin typeface="Verdana" pitchFamily="34" charset="0"/>
                        </a:rPr>
                        <a:t>Játékos sportverseny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Verdana" pitchFamily="34" charset="0"/>
                        </a:rPr>
                        <a:t>Városi 1., megyei 2., területi 4. hely</a:t>
                      </a:r>
                      <a:endParaRPr kumimoji="0" lang="en-GB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6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66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66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6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6" dur="500"/>
                                        <p:tgtEl>
                                          <p:spTgt spid="184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6636" grpId="0" autoUpdateAnimBg="0"/>
      <p:bldP spid="96260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ChangeArrowheads="1"/>
          </p:cNvSpPr>
          <p:nvPr>
            <p:ph type="title"/>
          </p:nvPr>
        </p:nvSpPr>
        <p:spPr>
          <a:xfrm>
            <a:off x="736600" y="563563"/>
            <a:ext cx="7043738" cy="539750"/>
          </a:xfrm>
        </p:spPr>
        <p:txBody>
          <a:bodyPr/>
          <a:lstStyle/>
          <a:p>
            <a:pPr eaLnBrk="1" hangingPunct="1">
              <a:defRPr/>
            </a:pPr>
            <a:r>
              <a:rPr lang="hu-HU" sz="40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VERSENYEREDMÉNYEINK</a:t>
            </a:r>
          </a:p>
        </p:txBody>
      </p:sp>
      <p:sp>
        <p:nvSpPr>
          <p:cNvPr id="99181" name="WordArt 877"/>
          <p:cNvSpPr>
            <a:spLocks noChangeArrowheads="1" noChangeShapeType="1" noTextEdit="1"/>
          </p:cNvSpPr>
          <p:nvPr/>
        </p:nvSpPr>
        <p:spPr bwMode="auto">
          <a:xfrm>
            <a:off x="2684463" y="1984375"/>
            <a:ext cx="4105275" cy="4000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s-ES" sz="2800" kern="10">
                <a:ln w="9525">
                  <a:noFill/>
                  <a:round/>
                  <a:headEnd/>
                  <a:tailEnd/>
                </a:ln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 CE"/>
                <a:cs typeface="Times New Roman CE"/>
              </a:rPr>
              <a:t>Magyar versenyeredmények</a:t>
            </a:r>
          </a:p>
        </p:txBody>
      </p:sp>
      <p:graphicFrame>
        <p:nvGraphicFramePr>
          <p:cNvPr id="19565" name="Group 109"/>
          <p:cNvGraphicFramePr>
            <a:graphicFrameLocks noGrp="1"/>
          </p:cNvGraphicFramePr>
          <p:nvPr>
            <p:ph sz="quarter" idx="2"/>
          </p:nvPr>
        </p:nvGraphicFramePr>
        <p:xfrm>
          <a:off x="2281238" y="2860675"/>
          <a:ext cx="4924425" cy="1882775"/>
        </p:xfrm>
        <a:graphic>
          <a:graphicData uri="http://schemas.openxmlformats.org/drawingml/2006/table">
            <a:tbl>
              <a:tblPr/>
              <a:tblGrid>
                <a:gridCol w="1466850"/>
                <a:gridCol w="1616075"/>
                <a:gridCol w="1841500"/>
              </a:tblGrid>
              <a:tr h="282575">
                <a:tc rowSpan="2">
                  <a:txBody>
                    <a:bodyPr/>
                    <a:lstStyle/>
                    <a:p>
                      <a:pPr marL="342900" marR="0" lvl="0" indent="-34290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u-H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  <a:p>
                      <a:pPr marL="342900" marR="0" lvl="0" indent="-34290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megyei</a:t>
                      </a:r>
                    </a:p>
                    <a:p>
                      <a:pPr marL="342900" marR="0" lvl="0" indent="-34290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u-H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  <a:p>
                      <a:pPr marL="342900" marR="0" lvl="0" indent="-34290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u-H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u-H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Verdana" pitchFamily="34" charset="0"/>
                      </a:endParaRPr>
                    </a:p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Verdana" pitchFamily="34" charset="0"/>
                        </a:rPr>
                        <a:t>helyesírás 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Verdana" pitchFamily="34" charset="0"/>
                        </a:rPr>
                        <a:t>1., 2., 3.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5450"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Verdana" pitchFamily="34" charset="0"/>
                        </a:rPr>
                        <a:t>szövegértés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Verdana" pitchFamily="34" charset="0"/>
                        </a:rPr>
                        <a:t>1., 2.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33413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u-H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  <a:p>
                      <a:pPr marL="342900" marR="0" lvl="0" indent="-34290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területi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Verdana" pitchFamily="34" charset="0"/>
                        </a:rPr>
                        <a:t>szövegértés</a:t>
                      </a:r>
                      <a:endParaRPr kumimoji="0" lang="hu-H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Verdana" pitchFamily="34" charset="0"/>
                        </a:rPr>
                        <a:t>2. hely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2575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országos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Verdana" pitchFamily="34" charset="0"/>
                        </a:rPr>
                        <a:t>szövegértés</a:t>
                      </a:r>
                      <a:endParaRPr kumimoji="0" lang="hu-H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Verdana" pitchFamily="34" charset="0"/>
                        </a:rPr>
                        <a:t>Arany fokozat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83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83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9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1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5" dur="500"/>
                                        <p:tgtEl>
                                          <p:spTgt spid="195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8306" grpId="0" autoUpdateAnimBg="0"/>
      <p:bldP spid="99181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ChangeArrowheads="1"/>
          </p:cNvSpPr>
          <p:nvPr>
            <p:ph type="title"/>
          </p:nvPr>
        </p:nvSpPr>
        <p:spPr>
          <a:xfrm>
            <a:off x="736600" y="563563"/>
            <a:ext cx="7043738" cy="539750"/>
          </a:xfrm>
        </p:spPr>
        <p:txBody>
          <a:bodyPr/>
          <a:lstStyle/>
          <a:p>
            <a:pPr eaLnBrk="1" hangingPunct="1">
              <a:defRPr/>
            </a:pPr>
            <a:r>
              <a:rPr lang="hu-HU" sz="40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VERSENYEREDMÉNYEINK</a:t>
            </a:r>
          </a:p>
        </p:txBody>
      </p:sp>
      <p:graphicFrame>
        <p:nvGraphicFramePr>
          <p:cNvPr id="20598" name="Group 118"/>
          <p:cNvGraphicFramePr>
            <a:graphicFrameLocks noGrp="1"/>
          </p:cNvGraphicFramePr>
          <p:nvPr>
            <p:ph sz="quarter" idx="2"/>
          </p:nvPr>
        </p:nvGraphicFramePr>
        <p:xfrm>
          <a:off x="2976563" y="4783138"/>
          <a:ext cx="2933700" cy="715962"/>
        </p:xfrm>
        <a:graphic>
          <a:graphicData uri="http://schemas.openxmlformats.org/drawingml/2006/table">
            <a:tbl>
              <a:tblPr/>
              <a:tblGrid>
                <a:gridCol w="1392237"/>
                <a:gridCol w="1541463"/>
              </a:tblGrid>
              <a:tr h="358775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városi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Verdana" pitchFamily="34" charset="0"/>
                        </a:rPr>
                        <a:t>1.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7188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megyei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Verdana" pitchFamily="34" charset="0"/>
                        </a:rPr>
                        <a:t>2., 9.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99181" name="WordArt 877"/>
          <p:cNvSpPr>
            <a:spLocks noChangeArrowheads="1" noChangeShapeType="1" noTextEdit="1"/>
          </p:cNvSpPr>
          <p:nvPr/>
        </p:nvSpPr>
        <p:spPr bwMode="auto">
          <a:xfrm>
            <a:off x="2492375" y="1355725"/>
            <a:ext cx="4105275" cy="4000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s-ES" sz="2800" kern="10">
                <a:ln w="9525">
                  <a:noFill/>
                  <a:round/>
                  <a:headEnd/>
                  <a:tailEnd/>
                </a:ln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 CE"/>
                <a:cs typeface="Times New Roman CE"/>
              </a:rPr>
              <a:t>Biológia versenyeredmények</a:t>
            </a:r>
          </a:p>
        </p:txBody>
      </p:sp>
      <p:graphicFrame>
        <p:nvGraphicFramePr>
          <p:cNvPr id="20596" name="Group 116"/>
          <p:cNvGraphicFramePr>
            <a:graphicFrameLocks noGrp="1"/>
          </p:cNvGraphicFramePr>
          <p:nvPr>
            <p:ph sz="quarter" idx="2"/>
          </p:nvPr>
        </p:nvGraphicFramePr>
        <p:xfrm>
          <a:off x="2935288" y="2116138"/>
          <a:ext cx="2987675" cy="1036637"/>
        </p:xfrm>
        <a:graphic>
          <a:graphicData uri="http://schemas.openxmlformats.org/drawingml/2006/table">
            <a:tbl>
              <a:tblPr/>
              <a:tblGrid>
                <a:gridCol w="1466850"/>
                <a:gridCol w="1520825"/>
              </a:tblGrid>
              <a:tr h="339725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városi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Verdana" pitchFamily="34" charset="0"/>
                        </a:rPr>
                        <a:t>1., 2.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5600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megyei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Verdana" pitchFamily="34" charset="0"/>
                        </a:rPr>
                        <a:t>3.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1313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országos</a:t>
                      </a:r>
                      <a:endParaRPr kumimoji="0" lang="en-GB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Verdana" pitchFamily="34" charset="0"/>
                        </a:rPr>
                        <a:t> 6. , 9.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" name="WordArt 877"/>
          <p:cNvSpPr>
            <a:spLocks noChangeArrowheads="1" noChangeShapeType="1" noTextEdit="1"/>
          </p:cNvSpPr>
          <p:nvPr/>
        </p:nvSpPr>
        <p:spPr bwMode="auto">
          <a:xfrm>
            <a:off x="2508250" y="4251325"/>
            <a:ext cx="4105275" cy="4000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s-ES" sz="2800" kern="10">
                <a:ln w="9525">
                  <a:noFill/>
                  <a:round/>
                  <a:headEnd/>
                  <a:tailEnd/>
                </a:ln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 CE"/>
                <a:cs typeface="Times New Roman CE"/>
              </a:rPr>
              <a:t>Matematika versenyeredmények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83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83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9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1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5" dur="500"/>
                                        <p:tgtEl>
                                          <p:spTgt spid="205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1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9" dur="500"/>
                                        <p:tgtEl>
                                          <p:spTgt spid="205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8306" grpId="0" autoUpdateAnimBg="0"/>
      <p:bldP spid="99181" grpId="0" animBg="1"/>
      <p:bldP spid="6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/>
          <p:cNvSpPr>
            <a:spLocks noGrp="1" noChangeArrowheads="1"/>
          </p:cNvSpPr>
          <p:nvPr>
            <p:ph type="title"/>
          </p:nvPr>
        </p:nvSpPr>
        <p:spPr>
          <a:xfrm>
            <a:off x="1244600" y="646113"/>
            <a:ext cx="6513513" cy="1044575"/>
          </a:xfrm>
        </p:spPr>
        <p:txBody>
          <a:bodyPr/>
          <a:lstStyle/>
          <a:p>
            <a:pPr eaLnBrk="1" hangingPunct="1">
              <a:defRPr/>
            </a:pPr>
            <a:r>
              <a:rPr lang="hu-HU" sz="4000" b="1" smtClean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8. évfolyam beiskolázása</a:t>
            </a:r>
            <a:br>
              <a:rPr lang="hu-HU" sz="4000" b="1" smtClean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hu-HU" sz="3600" smtClean="0">
                <a:solidFill>
                  <a:srgbClr val="3333CC"/>
                </a:solidFill>
              </a:rPr>
              <a:t>100%-os</a:t>
            </a:r>
          </a:p>
        </p:txBody>
      </p:sp>
      <p:sp>
        <p:nvSpPr>
          <p:cNvPr id="10342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11188" y="1557338"/>
            <a:ext cx="7773987" cy="3657600"/>
          </a:xfrm>
        </p:spPr>
        <p:txBody>
          <a:bodyPr/>
          <a:lstStyle/>
          <a:p>
            <a:pPr eaLnBrk="1" hangingPunct="1">
              <a:buFontTx/>
              <a:buNone/>
            </a:pPr>
            <a:endParaRPr lang="hu-HU" sz="2800" b="1" smtClean="0">
              <a:solidFill>
                <a:schemeClr val="tx2"/>
              </a:solidFill>
            </a:endParaRPr>
          </a:p>
          <a:p>
            <a:pPr eaLnBrk="1" hangingPunct="1">
              <a:buFontTx/>
              <a:buNone/>
            </a:pPr>
            <a:endParaRPr lang="hu-HU" sz="2800" smtClean="0"/>
          </a:p>
        </p:txBody>
      </p:sp>
      <p:graphicFrame>
        <p:nvGraphicFramePr>
          <p:cNvPr id="5" name="Object 4"/>
          <p:cNvGraphicFramePr>
            <a:graphicFrameLocks noGrp="1" noChangeAspect="1"/>
          </p:cNvGraphicFramePr>
          <p:nvPr>
            <p:ph sz="half" idx="2"/>
          </p:nvPr>
        </p:nvGraphicFramePr>
        <p:xfrm>
          <a:off x="1343025" y="1717675"/>
          <a:ext cx="6567488" cy="41544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10342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5" presetClass="entr" presetSubtype="0" fill="hold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0"/>
                                    </p:cond>
                                  </p:end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034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1034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1034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9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6" grpId="0"/>
      <p:bldGraphic spid="5" grpId="0">
        <p:bldAsOne/>
      </p:bldGraphic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title" sz="quarter"/>
          </p:nvPr>
        </p:nvSpPr>
        <p:spPr>
          <a:xfrm>
            <a:off x="755650" y="404813"/>
            <a:ext cx="6870700" cy="700087"/>
          </a:xfrm>
        </p:spPr>
        <p:txBody>
          <a:bodyPr/>
          <a:lstStyle/>
          <a:p>
            <a:pPr eaLnBrk="1" hangingPunct="1">
              <a:defRPr/>
            </a:pPr>
            <a:r>
              <a:rPr lang="hu-HU" sz="4000" b="1" smtClean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Tantestületünk</a:t>
            </a:r>
            <a:r>
              <a:rPr lang="hu-HU" sz="4000" smtClean="0"/>
              <a:t/>
            </a:r>
            <a:br>
              <a:rPr lang="hu-HU" sz="4000" smtClean="0"/>
            </a:br>
            <a:r>
              <a:rPr lang="hu-HU" sz="2400" smtClean="0"/>
              <a:t>Vezetőség</a:t>
            </a:r>
          </a:p>
        </p:txBody>
      </p:sp>
      <p:sp>
        <p:nvSpPr>
          <p:cNvPr id="81931" name="Rectangle 11"/>
          <p:cNvSpPr>
            <a:spLocks noGrp="1" noChangeArrowheads="1"/>
          </p:cNvSpPr>
          <p:nvPr>
            <p:ph sz="quarter" idx="1"/>
          </p:nvPr>
        </p:nvSpPr>
        <p:spPr>
          <a:xfrm>
            <a:off x="2752725" y="1243013"/>
            <a:ext cx="4537075" cy="490537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hu-HU" sz="2400" b="1" smtClean="0">
                <a:solidFill>
                  <a:schemeClr val="tx2"/>
                </a:solidFill>
              </a:rPr>
              <a:t>Igazgató</a:t>
            </a:r>
            <a:r>
              <a:rPr lang="hu-HU" sz="2400" smtClean="0">
                <a:solidFill>
                  <a:schemeClr val="tx2"/>
                </a:solidFill>
              </a:rPr>
              <a:t>: Kovács Csaba</a:t>
            </a:r>
          </a:p>
          <a:p>
            <a:pPr eaLnBrk="1" hangingPunct="1">
              <a:buFontTx/>
              <a:buNone/>
            </a:pPr>
            <a:endParaRPr lang="hu-HU" sz="2400" smtClean="0"/>
          </a:p>
        </p:txBody>
      </p:sp>
      <p:sp>
        <p:nvSpPr>
          <p:cNvPr id="81932" name="Rectangle 12"/>
          <p:cNvSpPr>
            <a:spLocks noGrp="1" noChangeArrowheads="1"/>
          </p:cNvSpPr>
          <p:nvPr>
            <p:ph sz="quarter" idx="2"/>
          </p:nvPr>
        </p:nvSpPr>
        <p:spPr>
          <a:xfrm>
            <a:off x="5372100" y="1566863"/>
            <a:ext cx="3771900" cy="1752600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hu-HU" sz="2400" b="1" smtClean="0">
                <a:solidFill>
                  <a:srgbClr val="3333CC"/>
                </a:solidFill>
              </a:rPr>
              <a:t>Felső tagozatos igazgatóhelyettes:</a:t>
            </a:r>
            <a:r>
              <a:rPr lang="hu-HU" sz="2400" smtClean="0"/>
              <a:t> Dr. Baloghné </a:t>
            </a:r>
          </a:p>
          <a:p>
            <a:pPr algn="ctr" eaLnBrk="1" hangingPunct="1">
              <a:buFontTx/>
              <a:buNone/>
            </a:pPr>
            <a:r>
              <a:rPr lang="hu-HU" sz="2400" smtClean="0"/>
              <a:t>Mester Éva</a:t>
            </a:r>
          </a:p>
        </p:txBody>
      </p:sp>
      <p:sp>
        <p:nvSpPr>
          <p:cNvPr id="81933" name="Rectangle 13"/>
          <p:cNvSpPr>
            <a:spLocks noGrp="1" noChangeArrowheads="1"/>
          </p:cNvSpPr>
          <p:nvPr>
            <p:ph sz="quarter" idx="3"/>
          </p:nvPr>
        </p:nvSpPr>
        <p:spPr>
          <a:xfrm>
            <a:off x="0" y="1539875"/>
            <a:ext cx="3771900" cy="1752600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hu-HU" sz="2400" b="1" smtClean="0">
                <a:solidFill>
                  <a:srgbClr val="3333CC"/>
                </a:solidFill>
              </a:rPr>
              <a:t>Alsó tagozatos igazgatóhelyettes</a:t>
            </a:r>
            <a:r>
              <a:rPr lang="hu-HU" sz="2400" smtClean="0">
                <a:solidFill>
                  <a:srgbClr val="3333CC"/>
                </a:solidFill>
              </a:rPr>
              <a:t>:</a:t>
            </a:r>
            <a:r>
              <a:rPr lang="hu-HU" sz="2400" smtClean="0"/>
              <a:t> Spisákné Karasz Katalin</a:t>
            </a:r>
          </a:p>
        </p:txBody>
      </p:sp>
      <p:sp>
        <p:nvSpPr>
          <p:cNvPr id="81934" name="Rectangle 14"/>
          <p:cNvSpPr>
            <a:spLocks noGrp="1" noChangeArrowheads="1"/>
          </p:cNvSpPr>
          <p:nvPr>
            <p:ph sz="quarter" idx="4"/>
          </p:nvPr>
        </p:nvSpPr>
        <p:spPr>
          <a:xfrm>
            <a:off x="1476375" y="5445125"/>
            <a:ext cx="3529013" cy="1152525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hu-HU" sz="2400" b="1" smtClean="0">
                <a:solidFill>
                  <a:srgbClr val="3333CC"/>
                </a:solidFill>
              </a:rPr>
              <a:t>Gazdasági igazgatóhelyettes</a:t>
            </a:r>
            <a:r>
              <a:rPr lang="hu-HU" sz="2400" smtClean="0">
                <a:solidFill>
                  <a:srgbClr val="3333CC"/>
                </a:solidFill>
              </a:rPr>
              <a:t>:</a:t>
            </a:r>
            <a:r>
              <a:rPr lang="hu-HU" sz="2400" smtClean="0"/>
              <a:t> Major Lászlóné</a:t>
            </a:r>
          </a:p>
          <a:p>
            <a:pPr algn="ctr" eaLnBrk="1" hangingPunct="1">
              <a:buFontTx/>
              <a:buNone/>
            </a:pPr>
            <a:endParaRPr lang="hu-HU" sz="2400" smtClean="0"/>
          </a:p>
        </p:txBody>
      </p:sp>
      <p:pic>
        <p:nvPicPr>
          <p:cNvPr id="81935" name="Picture 15" descr="bemutató 001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5003800" y="5013325"/>
            <a:ext cx="2132013" cy="1598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38" name="Picture 18" descr="1 bemutató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6227763" y="3141663"/>
            <a:ext cx="2376487" cy="178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39" name="Picture 19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3492500" y="1628775"/>
            <a:ext cx="2198688" cy="287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42" name="Picture 22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703263" y="3000375"/>
            <a:ext cx="2562225" cy="1928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819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500"/>
                            </p:stCondLst>
                            <p:childTnLst>
                              <p:par>
                                <p:cTn id="8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819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" dur="500"/>
                                        <p:tgtEl>
                                          <p:spTgt spid="819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500"/>
                            </p:stCondLst>
                            <p:childTnLst>
                              <p:par>
                                <p:cTn id="16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819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000"/>
                            </p:stCondLst>
                            <p:childTnLst>
                              <p:par>
                                <p:cTn id="20" presetID="21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2" dur="500"/>
                                        <p:tgtEl>
                                          <p:spTgt spid="819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3500"/>
                            </p:stCondLst>
                            <p:childTnLst>
                              <p:par>
                                <p:cTn id="24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819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4000"/>
                            </p:stCondLst>
                            <p:childTnLst>
                              <p:par>
                                <p:cTn id="28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0" dur="500"/>
                                        <p:tgtEl>
                                          <p:spTgt spid="819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4500"/>
                            </p:stCondLst>
                            <p:childTnLst>
                              <p:par>
                                <p:cTn id="32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4" dur="500"/>
                                        <p:tgtEl>
                                          <p:spTgt spid="819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31" grpId="0" autoUpdateAnimBg="0"/>
      <p:bldP spid="81932" grpId="0" autoUpdateAnimBg="0"/>
      <p:bldP spid="81933" grpId="0" autoUpdateAnimBg="0"/>
      <p:bldP spid="81934" grpId="0" autoUpdateAnimBg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artalom helye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es-ES" smtClean="0"/>
          </a:p>
        </p:txBody>
      </p:sp>
      <p:pic>
        <p:nvPicPr>
          <p:cNvPr id="22531" name="Picture 2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392113" y="1719263"/>
            <a:ext cx="8047037" cy="3819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4"/>
          <p:cNvSpPr>
            <a:spLocks noGrp="1" noChangeArrowheads="1"/>
          </p:cNvSpPr>
          <p:nvPr>
            <p:ph type="title"/>
          </p:nvPr>
        </p:nvSpPr>
        <p:spPr>
          <a:xfrm>
            <a:off x="365125" y="414338"/>
            <a:ext cx="7524750" cy="969962"/>
          </a:xfrm>
        </p:spPr>
        <p:txBody>
          <a:bodyPr/>
          <a:lstStyle/>
          <a:p>
            <a:pPr eaLnBrk="1" hangingPunct="1">
              <a:defRPr/>
            </a:pPr>
            <a:r>
              <a:rPr lang="hu-HU" sz="3200" b="1" smtClean="0">
                <a:solidFill>
                  <a:srgbClr val="FF66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Továbbtanulási </a:t>
            </a:r>
            <a:r>
              <a:rPr lang="hu-HU" sz="3600" b="1" smtClean="0">
                <a:solidFill>
                  <a:srgbClr val="FF66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megoszlás</a:t>
            </a:r>
            <a:r>
              <a:rPr lang="hu-HU" sz="3200" b="1" smtClean="0">
                <a:solidFill>
                  <a:srgbClr val="FF66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hu-HU" sz="3200" b="1" smtClean="0">
                <a:solidFill>
                  <a:srgbClr val="FF66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hu-HU" sz="3200" b="1" smtClean="0">
                <a:solidFill>
                  <a:srgbClr val="FF66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iskolatípusonként a korábbi </a:t>
            </a:r>
            <a:r>
              <a:rPr lang="hu-HU" sz="3600" b="1" smtClean="0">
                <a:solidFill>
                  <a:srgbClr val="FF66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években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" name="Object 6"/>
          <p:cNvGraphicFramePr>
            <a:graphicFrameLocks noGrp="1" noChangeAspect="1"/>
          </p:cNvGraphicFramePr>
          <p:nvPr>
            <p:ph idx="1"/>
          </p:nvPr>
        </p:nvGraphicFramePr>
        <p:xfrm>
          <a:off x="874713" y="1419225"/>
          <a:ext cx="7407275" cy="45989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5476" name="Rectangle 4"/>
          <p:cNvSpPr>
            <a:spLocks noGrp="1" noChangeArrowheads="1"/>
          </p:cNvSpPr>
          <p:nvPr>
            <p:ph type="title"/>
          </p:nvPr>
        </p:nvSpPr>
        <p:spPr>
          <a:xfrm>
            <a:off x="587375" y="182563"/>
            <a:ext cx="7165975" cy="1266825"/>
          </a:xfrm>
        </p:spPr>
        <p:txBody>
          <a:bodyPr/>
          <a:lstStyle/>
          <a:p>
            <a:pPr eaLnBrk="1" hangingPunct="1">
              <a:defRPr/>
            </a:pPr>
            <a:r>
              <a:rPr lang="hu-HU" sz="4000" b="1" smtClean="0">
                <a:solidFill>
                  <a:srgbClr val="FF66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Továbbtanulási megoszlás</a:t>
            </a:r>
            <a:br>
              <a:rPr lang="hu-HU" sz="4000" b="1" smtClean="0">
                <a:solidFill>
                  <a:srgbClr val="FF66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hu-HU" sz="4000" b="1" smtClean="0">
                <a:solidFill>
                  <a:srgbClr val="FF66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középiskolánként  2010-ben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54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54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4" grpId="0">
        <p:bldAsOne/>
      </p:bldGraphic>
      <p:bldP spid="105476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2"/>
          <p:cNvSpPr>
            <a:spLocks noGrp="1" noChangeArrowheads="1"/>
          </p:cNvSpPr>
          <p:nvPr>
            <p:ph type="title"/>
          </p:nvPr>
        </p:nvSpPr>
        <p:spPr>
          <a:xfrm>
            <a:off x="982663" y="188913"/>
            <a:ext cx="6945312" cy="1189037"/>
          </a:xfrm>
        </p:spPr>
        <p:txBody>
          <a:bodyPr/>
          <a:lstStyle/>
          <a:p>
            <a:pPr eaLnBrk="1" hangingPunct="1">
              <a:defRPr/>
            </a:pPr>
            <a:r>
              <a:rPr lang="hu-HU" sz="4000" b="1" dirty="0" smtClean="0">
                <a:solidFill>
                  <a:srgbClr val="FF66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GYÓGYTESTNEVELÉS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28688" y="1574800"/>
            <a:ext cx="7205662" cy="1114425"/>
          </a:xfrm>
        </p:spPr>
        <p:txBody>
          <a:bodyPr/>
          <a:lstStyle/>
          <a:p>
            <a:pPr algn="ctr">
              <a:buFontTx/>
              <a:buNone/>
            </a:pPr>
            <a:r>
              <a:rPr lang="hu-HU" sz="1600" smtClean="0">
                <a:solidFill>
                  <a:srgbClr val="3333CC"/>
                </a:solidFill>
              </a:rPr>
              <a:t>       Szakemberek szerint az általános iskolai tanulók legalább 20 % - nál található olyan állapot, amely indokolttá teszi a gyermek gyógytestnevelésre való utalását. Iskolánkban  a gyógytestnevelés 3 csoportban működik ( egy alsós és két felsős csoport).</a:t>
            </a:r>
          </a:p>
        </p:txBody>
      </p:sp>
      <p:pic>
        <p:nvPicPr>
          <p:cNvPr id="24580" name="Picture 4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2014538" y="2689225"/>
            <a:ext cx="5189537" cy="3678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85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85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085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8546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2"/>
          <p:cNvSpPr>
            <a:spLocks noGrp="1" noChangeArrowheads="1"/>
          </p:cNvSpPr>
          <p:nvPr>
            <p:ph type="title"/>
          </p:nvPr>
        </p:nvSpPr>
        <p:spPr>
          <a:xfrm>
            <a:off x="900113" y="476250"/>
            <a:ext cx="6945312" cy="1189038"/>
          </a:xfrm>
        </p:spPr>
        <p:txBody>
          <a:bodyPr/>
          <a:lstStyle/>
          <a:p>
            <a:pPr eaLnBrk="1" hangingPunct="1">
              <a:defRPr/>
            </a:pPr>
            <a:r>
              <a:rPr lang="hu-HU" sz="4000" b="1" dirty="0" smtClean="0">
                <a:solidFill>
                  <a:srgbClr val="FF66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TANÓRÁN</a:t>
            </a:r>
            <a:r>
              <a:rPr lang="hu-HU" sz="4000" dirty="0" smtClean="0">
                <a:solidFill>
                  <a:srgbClr val="FF66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hu-HU" sz="4000" b="1" dirty="0" smtClean="0">
                <a:solidFill>
                  <a:srgbClr val="FF66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KÍVÜLI</a:t>
            </a:r>
            <a:r>
              <a:rPr lang="hu-HU" sz="4000" dirty="0" smtClean="0">
                <a:solidFill>
                  <a:srgbClr val="FF66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hu-HU" sz="4000" b="1" dirty="0" smtClean="0">
                <a:solidFill>
                  <a:srgbClr val="FF66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FOGLALKOZÁSOK</a:t>
            </a:r>
          </a:p>
        </p:txBody>
      </p:sp>
      <p:sp>
        <p:nvSpPr>
          <p:cNvPr id="1085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03350" y="1938338"/>
            <a:ext cx="6834188" cy="339725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hu-HU" sz="2400" smtClean="0"/>
              <a:t>Szakkör, felzárkóztatás,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hu-HU" sz="240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hu-HU" sz="2400" smtClean="0"/>
              <a:t>gyógytestnevelés                                              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hu-HU" sz="2400" smtClean="0"/>
              <a:t>                                             Hittan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hu-HU" sz="2400" smtClean="0"/>
              <a:t>Zeneiskola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hu-HU" sz="2400" smtClean="0"/>
              <a:t>                                     Számítástechnika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hu-HU" sz="2400" smtClean="0"/>
              <a:t>DSE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hu-HU" sz="2400" smtClean="0"/>
              <a:t>                                                Néptánc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hu-HU" sz="2400" smtClean="0"/>
              <a:t>Klubnapközi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85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85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085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3" dur="2000" fill="hold"/>
                                        <p:tgtEl>
                                          <p:spTgt spid="1085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7" dur="2000" fill="hold"/>
                                        <p:tgtEl>
                                          <p:spTgt spid="1085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8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9" dur="2000" fill="hold"/>
                                        <p:tgtEl>
                                          <p:spTgt spid="1085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20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1" dur="2000" fill="hold"/>
                                        <p:tgtEl>
                                          <p:spTgt spid="1085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22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3" dur="2000" fill="hold"/>
                                        <p:tgtEl>
                                          <p:spTgt spid="1085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24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5" dur="2000" fill="hold"/>
                                        <p:tgtEl>
                                          <p:spTgt spid="1085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26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7" dur="2000" fill="hold"/>
                                        <p:tgtEl>
                                          <p:spTgt spid="1085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28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9" dur="2000" fill="hold"/>
                                        <p:tgtEl>
                                          <p:spTgt spid="1085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8546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2"/>
          <p:cNvSpPr>
            <a:spLocks noGrp="1" noChangeArrowheads="1"/>
          </p:cNvSpPr>
          <p:nvPr>
            <p:ph type="title"/>
          </p:nvPr>
        </p:nvSpPr>
        <p:spPr>
          <a:xfrm>
            <a:off x="2562225" y="201613"/>
            <a:ext cx="5135563" cy="484187"/>
          </a:xfrm>
        </p:spPr>
        <p:txBody>
          <a:bodyPr/>
          <a:lstStyle/>
          <a:p>
            <a:pPr eaLnBrk="1" hangingPunct="1">
              <a:defRPr/>
            </a:pPr>
            <a:r>
              <a:rPr lang="hu-HU" sz="2800" b="1" smtClean="0">
                <a:solidFill>
                  <a:srgbClr val="FF66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RENDEZVÉNYEINKBŐL…</a:t>
            </a:r>
          </a:p>
        </p:txBody>
      </p:sp>
      <p:sp>
        <p:nvSpPr>
          <p:cNvPr id="10957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66700" y="1906588"/>
            <a:ext cx="3771900" cy="3616325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hu-HU" sz="1600" smtClean="0">
                <a:solidFill>
                  <a:schemeClr val="hlink"/>
                </a:solidFill>
              </a:rPr>
              <a:t>Cinkeavató</a:t>
            </a:r>
          </a:p>
          <a:p>
            <a:pPr eaLnBrk="1" hangingPunct="1">
              <a:lnSpc>
                <a:spcPct val="80000"/>
              </a:lnSpc>
            </a:pPr>
            <a:r>
              <a:rPr lang="hu-HU" sz="1600" smtClean="0">
                <a:solidFill>
                  <a:schemeClr val="hlink"/>
                </a:solidFill>
              </a:rPr>
              <a:t>Népköltészet hete</a:t>
            </a:r>
          </a:p>
          <a:p>
            <a:pPr eaLnBrk="1" hangingPunct="1">
              <a:lnSpc>
                <a:spcPct val="80000"/>
              </a:lnSpc>
            </a:pPr>
            <a:r>
              <a:rPr lang="hu-HU" sz="1600" smtClean="0">
                <a:solidFill>
                  <a:schemeClr val="hlink"/>
                </a:solidFill>
              </a:rPr>
              <a:t>Jeles napok</a:t>
            </a:r>
          </a:p>
          <a:p>
            <a:pPr eaLnBrk="1" hangingPunct="1">
              <a:lnSpc>
                <a:spcPct val="80000"/>
              </a:lnSpc>
            </a:pPr>
            <a:r>
              <a:rPr lang="hu-HU" sz="1600" smtClean="0">
                <a:solidFill>
                  <a:schemeClr val="hlink"/>
                </a:solidFill>
              </a:rPr>
              <a:t>Egészségnap</a:t>
            </a:r>
          </a:p>
          <a:p>
            <a:pPr eaLnBrk="1" hangingPunct="1">
              <a:lnSpc>
                <a:spcPct val="80000"/>
              </a:lnSpc>
            </a:pPr>
            <a:r>
              <a:rPr lang="hu-HU" sz="1600" smtClean="0">
                <a:solidFill>
                  <a:schemeClr val="hlink"/>
                </a:solidFill>
              </a:rPr>
              <a:t>„Christmas party”-angol hagyományok</a:t>
            </a:r>
          </a:p>
          <a:p>
            <a:pPr eaLnBrk="1" hangingPunct="1">
              <a:lnSpc>
                <a:spcPct val="80000"/>
              </a:lnSpc>
            </a:pPr>
            <a:r>
              <a:rPr lang="hu-HU" sz="1600" smtClean="0">
                <a:solidFill>
                  <a:schemeClr val="hlink"/>
                </a:solidFill>
              </a:rPr>
              <a:t>„Bem Kupa”- sportversenyek</a:t>
            </a:r>
          </a:p>
          <a:p>
            <a:pPr eaLnBrk="1" hangingPunct="1">
              <a:lnSpc>
                <a:spcPct val="80000"/>
              </a:lnSpc>
            </a:pPr>
            <a:r>
              <a:rPr lang="hu-HU" sz="1600" smtClean="0">
                <a:solidFill>
                  <a:schemeClr val="hlink"/>
                </a:solidFill>
              </a:rPr>
              <a:t>„Bem Nap”- megyei és városi szaktárgyi versenyek</a:t>
            </a:r>
          </a:p>
          <a:p>
            <a:pPr eaLnBrk="1" hangingPunct="1">
              <a:lnSpc>
                <a:spcPct val="80000"/>
              </a:lnSpc>
            </a:pPr>
            <a:r>
              <a:rPr lang="hu-HU" sz="1600" smtClean="0">
                <a:solidFill>
                  <a:schemeClr val="hlink"/>
                </a:solidFill>
              </a:rPr>
              <a:t>Művészeti Napok</a:t>
            </a:r>
          </a:p>
          <a:p>
            <a:pPr eaLnBrk="1" hangingPunct="1">
              <a:lnSpc>
                <a:spcPct val="80000"/>
              </a:lnSpc>
            </a:pPr>
            <a:r>
              <a:rPr lang="hu-HU" sz="1600" smtClean="0">
                <a:solidFill>
                  <a:schemeClr val="hlink"/>
                </a:solidFill>
              </a:rPr>
              <a:t>Megyei Vers és rímfaragó verseny</a:t>
            </a:r>
          </a:p>
          <a:p>
            <a:pPr eaLnBrk="1" hangingPunct="1">
              <a:lnSpc>
                <a:spcPct val="80000"/>
              </a:lnSpc>
            </a:pPr>
            <a:r>
              <a:rPr lang="hu-HU" sz="1600" smtClean="0">
                <a:solidFill>
                  <a:schemeClr val="hlink"/>
                </a:solidFill>
              </a:rPr>
              <a:t>Áprilisi angol kulturális délután</a:t>
            </a:r>
          </a:p>
          <a:p>
            <a:pPr eaLnBrk="1" hangingPunct="1">
              <a:lnSpc>
                <a:spcPct val="80000"/>
              </a:lnSpc>
            </a:pPr>
            <a:r>
              <a:rPr lang="hu-HU" sz="1600" smtClean="0">
                <a:solidFill>
                  <a:schemeClr val="hlink"/>
                </a:solidFill>
              </a:rPr>
              <a:t>Madarak és fák napja</a:t>
            </a:r>
          </a:p>
        </p:txBody>
      </p:sp>
      <p:pic>
        <p:nvPicPr>
          <p:cNvPr id="109582" name="Picture 14" descr="833"/>
          <p:cNvPicPr>
            <a:picLocks noChangeAspect="1" noChangeArrowheads="1"/>
          </p:cNvPicPr>
          <p:nvPr>
            <p:ph sz="quarter" idx="2"/>
          </p:nvPr>
        </p:nvPicPr>
        <p:blipFill>
          <a:blip r:embed="rId2" cstate="email"/>
          <a:srcRect/>
          <a:stretch>
            <a:fillRect/>
          </a:stretch>
        </p:blipFill>
        <p:spPr>
          <a:xfrm>
            <a:off x="4098925" y="2260600"/>
            <a:ext cx="1800225" cy="1350963"/>
          </a:xfrm>
          <a:noFill/>
        </p:spPr>
      </p:pic>
      <p:pic>
        <p:nvPicPr>
          <p:cNvPr id="109576" name="Picture 8" descr="P1000645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5924550" y="774700"/>
            <a:ext cx="1800225" cy="1350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9584" name="Picture 16"/>
          <p:cNvPicPr>
            <a:picLocks noChangeAspect="1" noChangeArrowheads="1"/>
          </p:cNvPicPr>
          <p:nvPr>
            <p:ph sz="quarter" idx="3"/>
          </p:nvPr>
        </p:nvPicPr>
        <p:blipFill>
          <a:blip r:embed="rId4" cstate="email"/>
          <a:srcRect/>
          <a:stretch>
            <a:fillRect/>
          </a:stretch>
        </p:blipFill>
        <p:spPr>
          <a:xfrm>
            <a:off x="6119813" y="2276475"/>
            <a:ext cx="2019300" cy="1350963"/>
          </a:xfrm>
          <a:noFill/>
        </p:spPr>
      </p:pic>
      <p:pic>
        <p:nvPicPr>
          <p:cNvPr id="109587" name="Picture 19" descr="8b5a11f756a145e181c9236ccc8d05d8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6565900" y="3794125"/>
            <a:ext cx="1800225" cy="1350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9589" name="Picture 21" descr="215afbb701934f77ba9d287db7f93705"/>
          <p:cNvPicPr>
            <a:picLocks noChangeAspect="1" noChangeArrowheads="1"/>
          </p:cNvPicPr>
          <p:nvPr/>
        </p:nvPicPr>
        <p:blipFill>
          <a:blip r:embed="rId6" cstate="email"/>
          <a:srcRect/>
          <a:stretch>
            <a:fillRect/>
          </a:stretch>
        </p:blipFill>
        <p:spPr bwMode="auto">
          <a:xfrm>
            <a:off x="4867275" y="5259388"/>
            <a:ext cx="1800225" cy="1350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9591" name="Picture 23" descr="3a015543d98341659f4c35c49ea13751"/>
          <p:cNvPicPr>
            <a:picLocks noChangeAspect="1" noChangeArrowheads="1"/>
          </p:cNvPicPr>
          <p:nvPr/>
        </p:nvPicPr>
        <p:blipFill>
          <a:blip r:embed="rId7" cstate="email"/>
          <a:srcRect/>
          <a:stretch>
            <a:fillRect/>
          </a:stretch>
        </p:blipFill>
        <p:spPr bwMode="auto">
          <a:xfrm>
            <a:off x="3868738" y="804863"/>
            <a:ext cx="1800225" cy="1350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9593" name="Picture 25" descr="d524dab2ad70458ca2f6b63e609521bf"/>
          <p:cNvPicPr>
            <a:picLocks noChangeAspect="1" noChangeArrowheads="1"/>
          </p:cNvPicPr>
          <p:nvPr/>
        </p:nvPicPr>
        <p:blipFill>
          <a:blip r:embed="rId8" cstate="email"/>
          <a:srcRect/>
          <a:stretch>
            <a:fillRect/>
          </a:stretch>
        </p:blipFill>
        <p:spPr bwMode="auto">
          <a:xfrm>
            <a:off x="4638675" y="3762375"/>
            <a:ext cx="1800225" cy="1350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9595" name="Picture 27" descr="607a686e0fb14c0e96c4dfd07b0b87c7"/>
          <p:cNvPicPr>
            <a:picLocks noChangeAspect="1" noChangeArrowheads="1"/>
          </p:cNvPicPr>
          <p:nvPr/>
        </p:nvPicPr>
        <p:blipFill>
          <a:blip r:embed="rId9" cstate="email"/>
          <a:srcRect/>
          <a:stretch>
            <a:fillRect/>
          </a:stretch>
        </p:blipFill>
        <p:spPr bwMode="auto">
          <a:xfrm>
            <a:off x="395288" y="333375"/>
            <a:ext cx="2019300" cy="1350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9599" name="Picture 31" descr="92"/>
          <p:cNvPicPr>
            <a:picLocks noChangeAspect="1" noChangeArrowheads="1"/>
          </p:cNvPicPr>
          <p:nvPr/>
        </p:nvPicPr>
        <p:blipFill>
          <a:blip r:embed="rId10" cstate="email"/>
          <a:srcRect/>
          <a:stretch>
            <a:fillRect/>
          </a:stretch>
        </p:blipFill>
        <p:spPr bwMode="auto">
          <a:xfrm>
            <a:off x="6837363" y="5257800"/>
            <a:ext cx="1800225" cy="1349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9601" name="Picture 33" descr="001"/>
          <p:cNvPicPr>
            <a:picLocks noChangeAspect="1" noChangeArrowheads="1"/>
          </p:cNvPicPr>
          <p:nvPr/>
        </p:nvPicPr>
        <p:blipFill>
          <a:blip r:embed="rId11" cstate="email"/>
          <a:srcRect/>
          <a:stretch>
            <a:fillRect/>
          </a:stretch>
        </p:blipFill>
        <p:spPr bwMode="auto">
          <a:xfrm>
            <a:off x="2686050" y="5237163"/>
            <a:ext cx="2019300" cy="1350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95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95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1" dur="2000"/>
                                        <p:tgtEl>
                                          <p:spTgt spid="1095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4" dur="2000"/>
                                        <p:tgtEl>
                                          <p:spTgt spid="1095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7" dur="2000"/>
                                        <p:tgtEl>
                                          <p:spTgt spid="1095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0" dur="2000"/>
                                        <p:tgtEl>
                                          <p:spTgt spid="1095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3" dur="2000"/>
                                        <p:tgtEl>
                                          <p:spTgt spid="1095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6" dur="2000"/>
                                        <p:tgtEl>
                                          <p:spTgt spid="1095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9" dur="2000"/>
                                        <p:tgtEl>
                                          <p:spTgt spid="1095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2" dur="2000"/>
                                        <p:tgtEl>
                                          <p:spTgt spid="1095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5" dur="2000"/>
                                        <p:tgtEl>
                                          <p:spTgt spid="1095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8" dur="2000"/>
                                        <p:tgtEl>
                                          <p:spTgt spid="10957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41" dur="2000"/>
                                        <p:tgtEl>
                                          <p:spTgt spid="10957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2000"/>
                            </p:stCondLst>
                            <p:childTnLst>
                              <p:par>
                                <p:cTn id="43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5" dur="2000"/>
                                        <p:tgtEl>
                                          <p:spTgt spid="1095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8" dur="2000"/>
                                        <p:tgtEl>
                                          <p:spTgt spid="1095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1" dur="2000"/>
                                        <p:tgtEl>
                                          <p:spTgt spid="1095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4" dur="2000"/>
                                        <p:tgtEl>
                                          <p:spTgt spid="1095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7" dur="2000"/>
                                        <p:tgtEl>
                                          <p:spTgt spid="1095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0" dur="2000"/>
                                        <p:tgtEl>
                                          <p:spTgt spid="1095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6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3" dur="2000"/>
                                        <p:tgtEl>
                                          <p:spTgt spid="1096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6" dur="2000"/>
                                        <p:tgtEl>
                                          <p:spTgt spid="1095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9" dur="2000"/>
                                        <p:tgtEl>
                                          <p:spTgt spid="1095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2" dur="2000"/>
                                        <p:tgtEl>
                                          <p:spTgt spid="1095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9570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hu-HU" b="1" smtClean="0">
                <a:solidFill>
                  <a:srgbClr val="FF66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Az iskolai munkát segítő civil szervezetek</a:t>
            </a:r>
          </a:p>
        </p:txBody>
      </p:sp>
      <p:sp>
        <p:nvSpPr>
          <p:cNvPr id="1105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endParaRPr lang="hu-HU" smtClean="0"/>
          </a:p>
          <a:p>
            <a:pPr eaLnBrk="1" hangingPunct="1"/>
            <a:r>
              <a:rPr lang="hu-HU" smtClean="0">
                <a:solidFill>
                  <a:srgbClr val="3333CC"/>
                </a:solidFill>
              </a:rPr>
              <a:t>„Ablak a 3. évezredre” Alapítvány</a:t>
            </a:r>
          </a:p>
          <a:p>
            <a:pPr eaLnBrk="1" hangingPunct="1">
              <a:buFontTx/>
              <a:buNone/>
            </a:pPr>
            <a:r>
              <a:rPr lang="hu-HU" sz="1800" smtClean="0"/>
              <a:t>   </a:t>
            </a:r>
            <a:r>
              <a:rPr lang="hu-HU" sz="1800" smtClean="0">
                <a:solidFill>
                  <a:schemeClr val="hlink"/>
                </a:solidFill>
              </a:rPr>
              <a:t>Célja: az informatikai-számítástechnikai oktatás </a:t>
            </a:r>
          </a:p>
          <a:p>
            <a:pPr eaLnBrk="1" hangingPunct="1">
              <a:buFontTx/>
              <a:buNone/>
            </a:pPr>
            <a:r>
              <a:rPr lang="hu-HU" sz="1800" smtClean="0">
                <a:solidFill>
                  <a:schemeClr val="hlink"/>
                </a:solidFill>
              </a:rPr>
              <a:t>             tárgyi  feltételeinek javítása.</a:t>
            </a:r>
          </a:p>
          <a:p>
            <a:pPr eaLnBrk="1" hangingPunct="1">
              <a:buFontTx/>
              <a:buNone/>
            </a:pPr>
            <a:endParaRPr lang="hu-HU" sz="1800" smtClean="0">
              <a:solidFill>
                <a:schemeClr val="hlink"/>
              </a:solidFill>
            </a:endParaRPr>
          </a:p>
          <a:p>
            <a:pPr eaLnBrk="1" hangingPunct="1"/>
            <a:r>
              <a:rPr lang="hu-HU" smtClean="0">
                <a:solidFill>
                  <a:srgbClr val="3333CC"/>
                </a:solidFill>
              </a:rPr>
              <a:t>Bem DSE </a:t>
            </a:r>
          </a:p>
          <a:p>
            <a:pPr eaLnBrk="1" hangingPunct="1">
              <a:buFontTx/>
              <a:buNone/>
            </a:pPr>
            <a:r>
              <a:rPr lang="hu-HU" smtClean="0"/>
              <a:t> </a:t>
            </a:r>
            <a:r>
              <a:rPr lang="hu-HU" sz="1800" smtClean="0">
                <a:solidFill>
                  <a:schemeClr val="hlink"/>
                </a:solidFill>
              </a:rPr>
              <a:t>Célja:   a diákolimpiai versenyek finanszírozása, </a:t>
            </a:r>
          </a:p>
          <a:p>
            <a:pPr eaLnBrk="1" hangingPunct="1">
              <a:buFontTx/>
              <a:buNone/>
            </a:pPr>
            <a:r>
              <a:rPr lang="hu-HU" sz="1800" smtClean="0">
                <a:solidFill>
                  <a:schemeClr val="hlink"/>
                </a:solidFill>
              </a:rPr>
              <a:t>             a mindennapos testnevelés feltételeinek biztosítása.</a:t>
            </a:r>
            <a:endParaRPr lang="hu-HU" smtClean="0">
              <a:solidFill>
                <a:schemeClr val="hlink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1105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1105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" presetID="7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3000" fill="hold"/>
                                        <p:tgtEl>
                                          <p:spTgt spid="1105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3000" fill="hold"/>
                                        <p:tgtEl>
                                          <p:spTgt spid="1105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7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3000" fill="hold"/>
                                        <p:tgtEl>
                                          <p:spTgt spid="1105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3000" fill="hold"/>
                                        <p:tgtEl>
                                          <p:spTgt spid="1105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7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3000" fill="hold"/>
                                        <p:tgtEl>
                                          <p:spTgt spid="1105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3000" fill="hold"/>
                                        <p:tgtEl>
                                          <p:spTgt spid="1105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0"/>
                            </p:stCondLst>
                            <p:childTnLst>
                              <p:par>
                                <p:cTn id="23" presetID="7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3000" fill="hold"/>
                                        <p:tgtEl>
                                          <p:spTgt spid="1105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3000" fill="hold"/>
                                        <p:tgtEl>
                                          <p:spTgt spid="1105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7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3000" fill="hold"/>
                                        <p:tgtEl>
                                          <p:spTgt spid="1105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3000" fill="hold"/>
                                        <p:tgtEl>
                                          <p:spTgt spid="1105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7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3000" fill="hold"/>
                                        <p:tgtEl>
                                          <p:spTgt spid="1105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3000" fill="hold"/>
                                        <p:tgtEl>
                                          <p:spTgt spid="1105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0594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ChangeArrowheads="1"/>
          </p:cNvSpPr>
          <p:nvPr>
            <p:ph type="title"/>
          </p:nvPr>
        </p:nvSpPr>
        <p:spPr>
          <a:xfrm>
            <a:off x="358775" y="0"/>
            <a:ext cx="6408738" cy="1600200"/>
          </a:xfrm>
        </p:spPr>
        <p:txBody>
          <a:bodyPr/>
          <a:lstStyle/>
          <a:p>
            <a:pPr eaLnBrk="1" hangingPunct="1">
              <a:defRPr/>
            </a:pPr>
            <a:r>
              <a:rPr lang="hu-HU" b="1" smtClean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Az iskola alapdokumentumai</a:t>
            </a:r>
          </a:p>
        </p:txBody>
      </p:sp>
      <p:sp>
        <p:nvSpPr>
          <p:cNvPr id="1116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4838" y="3811588"/>
            <a:ext cx="7559675" cy="2359025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hu-HU" sz="2000" b="1" smtClean="0">
                <a:solidFill>
                  <a:schemeClr val="hlink"/>
                </a:solidFill>
              </a:rPr>
              <a:t>BEM JÓZSEF ÁLTALÁNOS ISKOLA</a:t>
            </a:r>
            <a:r>
              <a:rPr lang="hu-HU" sz="2000" smtClean="0">
                <a:solidFill>
                  <a:schemeClr val="hlink"/>
                </a:solidFill>
              </a:rPr>
              <a:t>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hu-HU" sz="2000" smtClean="0">
                <a:solidFill>
                  <a:schemeClr val="hlink"/>
                </a:solidFill>
              </a:rPr>
              <a:t>Nyíregyháza, Epreskert utca 10.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hu-HU" sz="2000" smtClean="0">
                <a:solidFill>
                  <a:schemeClr val="hlink"/>
                </a:solidFill>
              </a:rPr>
              <a:t>42/406-769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hu-HU" sz="2000" smtClean="0">
                <a:solidFill>
                  <a:schemeClr val="hlink"/>
                </a:solidFill>
              </a:rPr>
              <a:t>42/406-768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hu-HU" sz="2000" smtClean="0"/>
              <a:t>E-mail:   </a:t>
            </a:r>
            <a:r>
              <a:rPr lang="hu-HU" sz="2000" smtClean="0">
                <a:hlinkClick r:id="rId2"/>
              </a:rPr>
              <a:t>bemiskola@freemail.hu</a:t>
            </a:r>
            <a:endParaRPr lang="hu-HU" sz="2000" smtClean="0"/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hu-HU" sz="2000" smtClean="0"/>
              <a:t>Honlap:   </a:t>
            </a:r>
            <a:r>
              <a:rPr lang="hu-HU" sz="2000" smtClean="0">
                <a:hlinkClick r:id="rId3"/>
              </a:rPr>
              <a:t>http://bemiskola.nyiregyhaza.egzinet.hu</a:t>
            </a:r>
            <a:endParaRPr lang="hu-HU" sz="2000" smtClean="0"/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hu-HU" sz="2000" smtClean="0"/>
              <a:t>	      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endParaRPr lang="hu-HU" sz="2000" smtClean="0"/>
          </a:p>
        </p:txBody>
      </p:sp>
      <p:pic>
        <p:nvPicPr>
          <p:cNvPr id="28676" name="Picture 4" descr="címer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6300788" y="0"/>
            <a:ext cx="2843212" cy="2281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1622" name="Rectangle 6"/>
          <p:cNvSpPr>
            <a:spLocks noChangeArrowheads="1"/>
          </p:cNvSpPr>
          <p:nvPr/>
        </p:nvSpPr>
        <p:spPr bwMode="auto">
          <a:xfrm>
            <a:off x="1349375" y="3032125"/>
            <a:ext cx="6408738" cy="779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>
              <a:defRPr/>
            </a:pPr>
            <a:r>
              <a:rPr lang="hu-HU" sz="40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Elérhetőségeink</a:t>
            </a:r>
          </a:p>
        </p:txBody>
      </p:sp>
      <p:sp>
        <p:nvSpPr>
          <p:cNvPr id="111623" name="Rectangle 7"/>
          <p:cNvSpPr>
            <a:spLocks noChangeArrowheads="1"/>
          </p:cNvSpPr>
          <p:nvPr/>
        </p:nvSpPr>
        <p:spPr bwMode="auto">
          <a:xfrm>
            <a:off x="1006475" y="1843088"/>
            <a:ext cx="3794125" cy="1196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hu-HU" sz="2000">
                <a:solidFill>
                  <a:srgbClr val="3333CC"/>
                </a:solidFill>
              </a:rPr>
              <a:t>SZMSZ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hu-HU" sz="2000">
                <a:solidFill>
                  <a:srgbClr val="3333CC"/>
                </a:solidFill>
              </a:rPr>
              <a:t>Pedagógiai program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hu-HU" sz="2000">
                <a:solidFill>
                  <a:srgbClr val="3333CC"/>
                </a:solidFill>
              </a:rPr>
              <a:t>Házirend</a:t>
            </a:r>
            <a:endParaRPr lang="hu-HU" sz="32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3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16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16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116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845"/>
                            </p:stCondLst>
                            <p:childTnLst>
                              <p:par>
                                <p:cTn id="11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16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16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116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116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116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116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345"/>
                            </p:stCondLst>
                            <p:childTnLst>
                              <p:par>
                                <p:cTn id="24" presetID="45" presetClass="entr" presetSubtype="0" fill="hold" grpId="0" nodeType="afterEffect">
                                  <p:stCondLst>
                                    <p:cond delay="3000"/>
                                  </p:stCondLst>
                                  <p:iterate type="lt">
                                    <p:tmPct val="3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116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116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116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55"/>
                            </p:stCondLst>
                            <p:childTnLst>
                              <p:par>
                                <p:cTn id="30" presetID="21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2" dur="2000"/>
                                        <p:tgtEl>
                                          <p:spTgt spid="1116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5" dur="2000"/>
                                        <p:tgtEl>
                                          <p:spTgt spid="1116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8" dur="2000"/>
                                        <p:tgtEl>
                                          <p:spTgt spid="1116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41" dur="2000"/>
                                        <p:tgtEl>
                                          <p:spTgt spid="1116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44" dur="2000"/>
                                        <p:tgtEl>
                                          <p:spTgt spid="1116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47" dur="2000"/>
                                        <p:tgtEl>
                                          <p:spTgt spid="1116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charRg st="165" end="17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50" dur="2000"/>
                                        <p:tgtEl>
                                          <p:spTgt spid="111619">
                                            <p:txEl>
                                              <p:charRg st="165" end="17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1618" grpId="0"/>
      <p:bldP spid="111622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Rectangle 2"/>
          <p:cNvSpPr>
            <a:spLocks noGrp="1" noChangeArrowheads="1"/>
          </p:cNvSpPr>
          <p:nvPr>
            <p:ph type="title"/>
          </p:nvPr>
        </p:nvSpPr>
        <p:spPr>
          <a:xfrm>
            <a:off x="917575" y="263525"/>
            <a:ext cx="6870700" cy="1600200"/>
          </a:xfrm>
        </p:spPr>
        <p:txBody>
          <a:bodyPr/>
          <a:lstStyle/>
          <a:p>
            <a:pPr eaLnBrk="1" hangingPunct="1">
              <a:defRPr/>
            </a:pPr>
            <a:r>
              <a:rPr lang="hu-HU" b="1" smtClean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Köszönjük megtisztelő  figyelmüket!</a:t>
            </a:r>
          </a:p>
        </p:txBody>
      </p:sp>
      <p:pic>
        <p:nvPicPr>
          <p:cNvPr id="134148" name="Picture 4" descr="címer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3481388" y="3643313"/>
            <a:ext cx="2843212" cy="2281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4152" name="Picture 8" descr="bemiskola"/>
          <p:cNvPicPr>
            <a:picLocks noChangeAspect="1" noChangeArrowheads="1"/>
          </p:cNvPicPr>
          <p:nvPr>
            <p:ph idx="1"/>
          </p:nvPr>
        </p:nvPicPr>
        <p:blipFill>
          <a:blip r:embed="rId3" cstate="email"/>
          <a:srcRect/>
          <a:stretch>
            <a:fillRect/>
          </a:stretch>
        </p:blipFill>
        <p:spPr>
          <a:xfrm>
            <a:off x="2095500" y="2044700"/>
            <a:ext cx="4876800" cy="3657600"/>
          </a:xfr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34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1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1" dur="2000"/>
                                        <p:tgtEl>
                                          <p:spTgt spid="134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4" dur="2000" fill="hold"/>
                                        <p:tgtEl>
                                          <p:spTgt spid="134148"/>
                                        </p:tgtEl>
                                      </p:cBhvr>
                                      <p:by x="200000" y="2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6000"/>
                            </p:stCondLst>
                            <p:childTnLst>
                              <p:par>
                                <p:cTn id="16" presetID="9" presetClass="exit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7" dur="3000"/>
                                        <p:tgtEl>
                                          <p:spTgt spid="1341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134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1000"/>
                            </p:stCondLst>
                            <p:childTnLst>
                              <p:par>
                                <p:cTn id="20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3000"/>
                                        <p:tgtEl>
                                          <p:spTgt spid="134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414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12" descr="F:\Iskola élet\1.osztály\P1060406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222250" y="1176338"/>
            <a:ext cx="3970338" cy="297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7522" name="Rectangle 2"/>
          <p:cNvSpPr>
            <a:spLocks noGrp="1" noChangeArrowheads="1"/>
          </p:cNvSpPr>
          <p:nvPr>
            <p:ph type="title"/>
          </p:nvPr>
        </p:nvSpPr>
        <p:spPr>
          <a:xfrm>
            <a:off x="2184400" y="106363"/>
            <a:ext cx="4046538" cy="1085850"/>
          </a:xfrm>
        </p:spPr>
        <p:txBody>
          <a:bodyPr/>
          <a:lstStyle/>
          <a:p>
            <a:pPr marL="838200" indent="-838200" eaLnBrk="1" hangingPunct="1">
              <a:defRPr/>
            </a:pPr>
            <a:r>
              <a:rPr lang="hu-HU" smtClean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1. évfolyam </a:t>
            </a:r>
            <a:br>
              <a:rPr lang="hu-HU" smtClean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hu-HU" sz="2400" smtClean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2010/2011-es tanév</a:t>
            </a:r>
          </a:p>
        </p:txBody>
      </p:sp>
      <p:sp>
        <p:nvSpPr>
          <p:cNvPr id="10752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875088" y="1893888"/>
            <a:ext cx="3910012" cy="862012"/>
          </a:xfrm>
          <a:solidFill>
            <a:schemeClr val="accent1">
              <a:lumMod val="60000"/>
              <a:lumOff val="4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hu-HU" sz="1600" b="1" smtClean="0">
                <a:solidFill>
                  <a:schemeClr val="hlink"/>
                </a:solidFill>
              </a:rPr>
              <a:t>1.a osztály</a:t>
            </a:r>
            <a:r>
              <a:rPr lang="hu-HU" sz="1600" smtClean="0"/>
              <a:t>: iskolaotthonos képzés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hu-HU" sz="1600" smtClean="0"/>
              <a:t>Tanító nénik: </a:t>
            </a:r>
            <a:r>
              <a:rPr lang="hu-HU" sz="1600" b="1" smtClean="0">
                <a:solidFill>
                  <a:schemeClr val="hlink"/>
                </a:solidFill>
              </a:rPr>
              <a:t>Orosz Mária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hu-HU" sz="1600" b="1" smtClean="0">
                <a:solidFill>
                  <a:schemeClr val="hlink"/>
                </a:solidFill>
              </a:rPr>
              <a:t>		    Veres Csilla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hu-HU" sz="200" b="1" smtClean="0">
                <a:solidFill>
                  <a:schemeClr val="hlink"/>
                </a:solidFill>
              </a:rPr>
              <a:t>		                      </a:t>
            </a:r>
            <a:endParaRPr lang="hu-HU" sz="1600" b="1" smtClean="0">
              <a:solidFill>
                <a:srgbClr val="FF6600"/>
              </a:solidFill>
            </a:endParaRPr>
          </a:p>
        </p:txBody>
      </p:sp>
      <p:pic>
        <p:nvPicPr>
          <p:cNvPr id="5125" name="Picture 13" descr="F:\Iskola élet\1.osztály\P1060407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4389438" y="3298825"/>
            <a:ext cx="4205287" cy="3154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Rectangle 3"/>
          <p:cNvSpPr txBox="1">
            <a:spLocks noChangeArrowheads="1"/>
          </p:cNvSpPr>
          <p:nvPr/>
        </p:nvSpPr>
        <p:spPr bwMode="auto">
          <a:xfrm>
            <a:off x="836613" y="4611688"/>
            <a:ext cx="3840162" cy="87471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9525">
            <a:solidFill>
              <a:schemeClr val="tx2">
                <a:lumMod val="60000"/>
                <a:lumOff val="40000"/>
              </a:schemeClr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defRPr/>
            </a:pPr>
            <a:r>
              <a:rPr lang="hu-HU" sz="1600" b="1">
                <a:solidFill>
                  <a:srgbClr val="3333CC"/>
                </a:solidFill>
              </a:rPr>
              <a:t>1.b osztály</a:t>
            </a:r>
            <a:r>
              <a:rPr lang="hu-HU" sz="1600">
                <a:solidFill>
                  <a:srgbClr val="000000"/>
                </a:solidFill>
              </a:rPr>
              <a:t>: iskolaotthonos képzés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defRPr/>
            </a:pPr>
            <a:r>
              <a:rPr lang="hu-HU" sz="1600">
                <a:solidFill>
                  <a:srgbClr val="000000"/>
                </a:solidFill>
              </a:rPr>
              <a:t>Tanító nénik: </a:t>
            </a:r>
            <a:r>
              <a:rPr lang="hu-HU" sz="1600" b="1">
                <a:solidFill>
                  <a:srgbClr val="3333CC"/>
                </a:solidFill>
              </a:rPr>
              <a:t>Gecse Katalin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defRPr/>
            </a:pPr>
            <a:r>
              <a:rPr lang="hu-HU" sz="1600" b="1">
                <a:solidFill>
                  <a:srgbClr val="3333CC"/>
                </a:solidFill>
              </a:rPr>
              <a:t>               Kulcsár Edit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defRPr/>
            </a:pPr>
            <a:endParaRPr lang="hu-HU" sz="1600" b="1">
              <a:solidFill>
                <a:srgbClr val="3333CC"/>
              </a:solidFill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defRPr/>
            </a:pPr>
            <a:endParaRPr lang="hu-HU" sz="1600" b="1">
              <a:solidFill>
                <a:srgbClr val="3333CC"/>
              </a:solidFill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defRPr/>
            </a:pPr>
            <a:endParaRPr lang="hu-HU" sz="1600" b="1">
              <a:solidFill>
                <a:srgbClr val="3333CC"/>
              </a:solidFill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defRPr/>
            </a:pPr>
            <a:endParaRPr lang="hu-HU" sz="1600" b="1">
              <a:solidFill>
                <a:srgbClr val="3333CC"/>
              </a:solidFill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defRPr/>
            </a:pPr>
            <a:endParaRPr lang="hu-HU" sz="1600">
              <a:solidFill>
                <a:srgbClr val="000000"/>
              </a:solidFill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defRPr/>
            </a:pPr>
            <a:r>
              <a:rPr lang="hu-HU" sz="1600" b="1">
                <a:solidFill>
                  <a:srgbClr val="FF6600"/>
                </a:solidFill>
              </a:rPr>
              <a:t>		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75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075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75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7522" grpId="0" autoUpdateAnimBg="0"/>
      <p:bldP spid="107523" grpId="0" animBg="1" autoUpdateAnimBg="0"/>
      <p:bldP spid="12" grpId="0" animBg="1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ChangeArrowheads="1"/>
          </p:cNvSpPr>
          <p:nvPr>
            <p:ph type="title"/>
          </p:nvPr>
        </p:nvSpPr>
        <p:spPr>
          <a:xfrm>
            <a:off x="1258888" y="188913"/>
            <a:ext cx="5721350" cy="900112"/>
          </a:xfrm>
        </p:spPr>
        <p:txBody>
          <a:bodyPr/>
          <a:lstStyle/>
          <a:p>
            <a:pPr eaLnBrk="1" hangingPunct="1">
              <a:defRPr/>
            </a:pPr>
            <a:r>
              <a:rPr lang="hu-HU" b="1" smtClean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Munkaközösségeink</a:t>
            </a:r>
          </a:p>
        </p:txBody>
      </p:sp>
      <p:sp>
        <p:nvSpPr>
          <p:cNvPr id="880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85888" y="1196975"/>
            <a:ext cx="6545262" cy="516255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hu-HU" sz="1800" b="1" smtClean="0">
                <a:solidFill>
                  <a:schemeClr val="tx2"/>
                </a:solidFill>
              </a:rPr>
              <a:t>Alsó tagozatos matematika munkaközösség</a:t>
            </a:r>
            <a:r>
              <a:rPr lang="hu-HU" sz="1600" smtClean="0">
                <a:solidFill>
                  <a:schemeClr val="tx2"/>
                </a:solidFill>
              </a:rPr>
              <a:t>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hu-HU" sz="1600" smtClean="0"/>
              <a:t>                munkaközösség vezető: </a:t>
            </a:r>
            <a:r>
              <a:rPr lang="hu-HU" sz="1600" smtClean="0">
                <a:solidFill>
                  <a:srgbClr val="3333CC"/>
                </a:solidFill>
              </a:rPr>
              <a:t>Ungváriné Bacskai Erika</a:t>
            </a:r>
          </a:p>
          <a:p>
            <a:pPr eaLnBrk="1" hangingPunct="1">
              <a:lnSpc>
                <a:spcPct val="80000"/>
              </a:lnSpc>
            </a:pPr>
            <a:r>
              <a:rPr lang="hu-HU" sz="1800" b="1" smtClean="0">
                <a:solidFill>
                  <a:schemeClr val="tx2"/>
                </a:solidFill>
              </a:rPr>
              <a:t>Alsó tagozatos magyar munkaközösség</a:t>
            </a:r>
            <a:endParaRPr lang="hu-HU" sz="160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hu-HU" sz="1600" smtClean="0"/>
              <a:t>                munkaközösség vezető: </a:t>
            </a:r>
            <a:r>
              <a:rPr lang="hu-HU" sz="1600" smtClean="0">
                <a:solidFill>
                  <a:schemeClr val="folHlink"/>
                </a:solidFill>
              </a:rPr>
              <a:t>Tóth Istvánné</a:t>
            </a:r>
          </a:p>
          <a:p>
            <a:pPr eaLnBrk="1" hangingPunct="1">
              <a:lnSpc>
                <a:spcPct val="80000"/>
              </a:lnSpc>
            </a:pPr>
            <a:r>
              <a:rPr lang="hu-HU" sz="1800" b="1" smtClean="0">
                <a:solidFill>
                  <a:schemeClr val="tx2"/>
                </a:solidFill>
              </a:rPr>
              <a:t>„A” szakos</a:t>
            </a:r>
            <a:r>
              <a:rPr lang="hu-HU" sz="1600" smtClean="0"/>
              <a:t> </a:t>
            </a:r>
            <a:r>
              <a:rPr lang="hu-HU" sz="1400" smtClean="0"/>
              <a:t>(magyar, történelem, ének, rajz)</a:t>
            </a:r>
            <a:r>
              <a:rPr lang="hu-HU" sz="1600" smtClean="0"/>
              <a:t>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hu-HU" sz="1600" smtClean="0"/>
              <a:t>                munkaközösség vezető: </a:t>
            </a:r>
            <a:r>
              <a:rPr lang="hu-HU" sz="1600" smtClean="0">
                <a:solidFill>
                  <a:srgbClr val="3333CC"/>
                </a:solidFill>
              </a:rPr>
              <a:t>Buda Barnáné</a:t>
            </a:r>
          </a:p>
          <a:p>
            <a:pPr eaLnBrk="1" hangingPunct="1">
              <a:lnSpc>
                <a:spcPct val="80000"/>
              </a:lnSpc>
            </a:pPr>
            <a:r>
              <a:rPr lang="hu-HU" sz="1800" b="1" smtClean="0">
                <a:solidFill>
                  <a:schemeClr val="tx2"/>
                </a:solidFill>
              </a:rPr>
              <a:t>„B” szakos</a:t>
            </a:r>
            <a:r>
              <a:rPr lang="hu-HU" sz="1600" smtClean="0"/>
              <a:t> </a:t>
            </a:r>
            <a:r>
              <a:rPr lang="hu-HU" sz="1400" smtClean="0"/>
              <a:t>(biológia, földrajz, technika)</a:t>
            </a:r>
            <a:r>
              <a:rPr lang="hu-HU" sz="1600" smtClean="0"/>
              <a:t>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hu-HU" sz="1600" smtClean="0"/>
              <a:t>                munkaközösség vezető: </a:t>
            </a:r>
            <a:r>
              <a:rPr lang="hu-HU" sz="1600" smtClean="0">
                <a:solidFill>
                  <a:srgbClr val="3333CC"/>
                </a:solidFill>
              </a:rPr>
              <a:t>Kovácsné Bobik Mária</a:t>
            </a:r>
          </a:p>
          <a:p>
            <a:pPr eaLnBrk="1" hangingPunct="1">
              <a:lnSpc>
                <a:spcPct val="80000"/>
              </a:lnSpc>
            </a:pPr>
            <a:r>
              <a:rPr lang="hu-HU" sz="1800" b="1" smtClean="0">
                <a:solidFill>
                  <a:schemeClr val="tx2"/>
                </a:solidFill>
              </a:rPr>
              <a:t>„C” szakos</a:t>
            </a:r>
            <a:r>
              <a:rPr lang="hu-HU" sz="1600" smtClean="0"/>
              <a:t> </a:t>
            </a:r>
            <a:r>
              <a:rPr lang="hu-HU" sz="1400" smtClean="0"/>
              <a:t>( matematika, fizika, kémia 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hu-HU" sz="1600" smtClean="0"/>
              <a:t>                 munkaközösség vezető: </a:t>
            </a:r>
            <a:r>
              <a:rPr lang="hu-HU" sz="1600" smtClean="0">
                <a:solidFill>
                  <a:srgbClr val="3333CC"/>
                </a:solidFill>
              </a:rPr>
              <a:t>Sziklainé Mándy Márta</a:t>
            </a:r>
          </a:p>
          <a:p>
            <a:pPr eaLnBrk="1" hangingPunct="1">
              <a:lnSpc>
                <a:spcPct val="80000"/>
              </a:lnSpc>
            </a:pPr>
            <a:r>
              <a:rPr lang="hu-HU" sz="1800" b="1" smtClean="0">
                <a:solidFill>
                  <a:schemeClr val="tx2"/>
                </a:solidFill>
              </a:rPr>
              <a:t>Idegen nyelvi</a:t>
            </a:r>
            <a:endParaRPr lang="hu-HU" sz="1800" smtClean="0">
              <a:solidFill>
                <a:schemeClr val="tx2"/>
              </a:solidFill>
            </a:endParaRPr>
          </a:p>
          <a:p>
            <a:pPr lvl="3" eaLnBrk="1" hangingPunct="1">
              <a:lnSpc>
                <a:spcPct val="80000"/>
              </a:lnSpc>
              <a:buFontTx/>
              <a:buNone/>
            </a:pPr>
            <a:r>
              <a:rPr lang="hu-HU" sz="1600" smtClean="0"/>
              <a:t>munkaközösség</a:t>
            </a:r>
            <a:r>
              <a:rPr lang="hu-HU" sz="1000" smtClean="0"/>
              <a:t> </a:t>
            </a:r>
            <a:r>
              <a:rPr lang="hu-HU" sz="1600" smtClean="0"/>
              <a:t>vezető: </a:t>
            </a:r>
            <a:r>
              <a:rPr lang="hu-HU" sz="1600" smtClean="0">
                <a:solidFill>
                  <a:srgbClr val="3333CC"/>
                </a:solidFill>
              </a:rPr>
              <a:t>Lászlóné Nagy Mária</a:t>
            </a:r>
          </a:p>
          <a:p>
            <a:pPr eaLnBrk="1" hangingPunct="1">
              <a:lnSpc>
                <a:spcPct val="80000"/>
              </a:lnSpc>
            </a:pPr>
            <a:r>
              <a:rPr lang="hu-HU" sz="1800" b="1" smtClean="0">
                <a:solidFill>
                  <a:schemeClr val="tx2"/>
                </a:solidFill>
              </a:rPr>
              <a:t>Osztályfőnöki</a:t>
            </a:r>
            <a:r>
              <a:rPr lang="hu-HU" sz="1600" smtClean="0">
                <a:solidFill>
                  <a:schemeClr val="tx2"/>
                </a:solidFill>
              </a:rPr>
              <a:t>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hu-HU" sz="1600" smtClean="0"/>
              <a:t>               munkaközösség vezető: </a:t>
            </a:r>
            <a:r>
              <a:rPr lang="hu-HU" sz="1600" smtClean="0">
                <a:solidFill>
                  <a:srgbClr val="3333CC"/>
                </a:solidFill>
              </a:rPr>
              <a:t>Tóth Zoltánné</a:t>
            </a:r>
          </a:p>
          <a:p>
            <a:pPr eaLnBrk="1" hangingPunct="1">
              <a:lnSpc>
                <a:spcPct val="80000"/>
              </a:lnSpc>
            </a:pPr>
            <a:r>
              <a:rPr lang="hu-HU" sz="1800" b="1" smtClean="0">
                <a:solidFill>
                  <a:schemeClr val="tx2"/>
                </a:solidFill>
              </a:rPr>
              <a:t>Testnevelés</a:t>
            </a:r>
            <a:r>
              <a:rPr lang="hu-HU" sz="1600" smtClean="0">
                <a:solidFill>
                  <a:schemeClr val="tx2"/>
                </a:solidFill>
              </a:rPr>
              <a:t>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hu-HU" sz="1600" smtClean="0"/>
              <a:t>                munkaközösség vezető: </a:t>
            </a:r>
            <a:r>
              <a:rPr lang="hu-HU" sz="1600" smtClean="0">
                <a:solidFill>
                  <a:srgbClr val="3333CC"/>
                </a:solidFill>
              </a:rPr>
              <a:t>Szekér Lászlóné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hu-HU" sz="160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hu-HU" sz="1600" smtClean="0"/>
              <a:t>                </a:t>
            </a:r>
            <a:endParaRPr lang="hu-HU" sz="1600" smtClean="0">
              <a:solidFill>
                <a:srgbClr val="3333CC"/>
              </a:solidFill>
            </a:endParaRPr>
          </a:p>
          <a:p>
            <a:pPr eaLnBrk="1" hangingPunct="1">
              <a:lnSpc>
                <a:spcPct val="80000"/>
              </a:lnSpc>
            </a:pPr>
            <a:endParaRPr lang="hu-HU" sz="16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80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80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500"/>
                                        <p:tgtEl>
                                          <p:spTgt spid="880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" dur="500"/>
                                        <p:tgtEl>
                                          <p:spTgt spid="880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" dur="500"/>
                                        <p:tgtEl>
                                          <p:spTgt spid="880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500"/>
                                        <p:tgtEl>
                                          <p:spTgt spid="880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500"/>
                            </p:stCondLst>
                            <p:childTnLst>
                              <p:par>
                                <p:cTn id="24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6" dur="500"/>
                                        <p:tgtEl>
                                          <p:spTgt spid="880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9" dur="500"/>
                                        <p:tgtEl>
                                          <p:spTgt spid="880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000"/>
                            </p:stCondLst>
                            <p:childTnLst>
                              <p:par>
                                <p:cTn id="31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3" dur="500"/>
                                        <p:tgtEl>
                                          <p:spTgt spid="880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6" dur="500"/>
                                        <p:tgtEl>
                                          <p:spTgt spid="880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2500"/>
                            </p:stCondLst>
                            <p:childTnLst>
                              <p:par>
                                <p:cTn id="38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0" dur="500"/>
                                        <p:tgtEl>
                                          <p:spTgt spid="880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3" dur="500"/>
                                        <p:tgtEl>
                                          <p:spTgt spid="8806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3000"/>
                            </p:stCondLst>
                            <p:childTnLst>
                              <p:par>
                                <p:cTn id="45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7" dur="500"/>
                                        <p:tgtEl>
                                          <p:spTgt spid="8806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0" dur="500"/>
                                        <p:tgtEl>
                                          <p:spTgt spid="8806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3500"/>
                            </p:stCondLst>
                            <p:childTnLst>
                              <p:par>
                                <p:cTn id="52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4" dur="500"/>
                                        <p:tgtEl>
                                          <p:spTgt spid="8806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7" dur="500"/>
                                        <p:tgtEl>
                                          <p:spTgt spid="8806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4000"/>
                            </p:stCondLst>
                            <p:childTnLst>
                              <p:par>
                                <p:cTn id="59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1" dur="500"/>
                                        <p:tgtEl>
                                          <p:spTgt spid="8806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4" dur="500"/>
                                        <p:tgtEl>
                                          <p:spTgt spid="8806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7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7" dur="500"/>
                                        <p:tgtEl>
                                          <p:spTgt spid="88067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8066" grpId="0"/>
      <p:bldP spid="88067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2"/>
          <p:cNvSpPr>
            <a:spLocks noGrp="1" noChangeArrowheads="1"/>
          </p:cNvSpPr>
          <p:nvPr>
            <p:ph type="title"/>
          </p:nvPr>
        </p:nvSpPr>
        <p:spPr>
          <a:xfrm>
            <a:off x="1042988" y="152400"/>
            <a:ext cx="6513512" cy="973138"/>
          </a:xfrm>
        </p:spPr>
        <p:txBody>
          <a:bodyPr/>
          <a:lstStyle/>
          <a:p>
            <a:pPr eaLnBrk="1" hangingPunct="1">
              <a:defRPr/>
            </a:pPr>
            <a:r>
              <a:rPr lang="hu-HU" sz="4000" b="1" smtClean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Tantestületünk</a:t>
            </a:r>
            <a:r>
              <a:rPr lang="hu-HU" sz="4000" smtClean="0"/>
              <a:t/>
            </a:r>
            <a:br>
              <a:rPr lang="hu-HU" sz="4000" smtClean="0"/>
            </a:br>
            <a:r>
              <a:rPr lang="hu-HU" sz="2400" smtClean="0"/>
              <a:t>Pedagógusok</a:t>
            </a:r>
          </a:p>
        </p:txBody>
      </p:sp>
      <p:sp>
        <p:nvSpPr>
          <p:cNvPr id="1167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31888" y="931863"/>
            <a:ext cx="6978650" cy="490855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hu-HU" sz="2000" b="1" smtClean="0">
                <a:solidFill>
                  <a:srgbClr val="CC00CC"/>
                </a:solidFill>
              </a:rPr>
              <a:t>Alsó tagozat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hu-HU" sz="2000" b="1" smtClean="0">
              <a:solidFill>
                <a:srgbClr val="CC00CC"/>
              </a:solidFill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hu-HU" sz="1200" smtClean="0"/>
              <a:t>Bálint Pálné		                    2.a	tanító - </a:t>
            </a:r>
            <a:r>
              <a:rPr lang="hu-HU" sz="1200" b="1" i="1" smtClean="0"/>
              <a:t>főtanácsos</a:t>
            </a:r>
            <a:endParaRPr lang="hu-HU" sz="90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hu-HU" sz="1200" smtClean="0"/>
              <a:t>Bandik Liliána		3.b	tanító - </a:t>
            </a:r>
            <a:r>
              <a:rPr lang="hu-HU" sz="1200" b="1" i="1" smtClean="0"/>
              <a:t>főtanácsos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hu-HU" sz="1200" smtClean="0"/>
              <a:t>Gecse Katalin 		1.b	tanító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hu-HU" sz="1200" smtClean="0"/>
              <a:t>Kabácsné Kováts Emese		2.b	tanító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hu-HU" sz="1200" smtClean="0"/>
              <a:t>Kissné Csatáry Tünde 	                    4.a	tanító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hu-HU" sz="1200" smtClean="0"/>
              <a:t>Kósáné Borbás Erzsébet		2.a	tanító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hu-HU" sz="1200" smtClean="0"/>
              <a:t>Kulcsár Edit 		                    1.a	tanító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hu-HU" sz="1200" smtClean="0"/>
              <a:t>Kurucz Valéria		2.b	tanító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hu-HU" sz="1200" smtClean="0"/>
              <a:t>Orosz Mária 		1.a	tanító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hu-HU" sz="1200" smtClean="0"/>
              <a:t>Petri Sándorné		4.a	tanító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hu-HU" sz="1200" smtClean="0"/>
              <a:t>Petrikovics Zsuzsanna	                    3.b	tanító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hu-HU" sz="1200" smtClean="0"/>
              <a:t>Róka Zsoltné Szinyei Krisztina	3.a	tanító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hu-HU" sz="1200" smtClean="0"/>
              <a:t>Szlovik Erzsébet 		3.c	tanító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hu-HU" sz="1200" smtClean="0"/>
              <a:t>Tamás Gabriella		3.c                tanító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hu-HU" sz="1200" smtClean="0"/>
              <a:t>Terebesiné Kiss Csilla		3.a	tanító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hu-HU" sz="1200" smtClean="0"/>
              <a:t>Tóth Istvánné		4.b	tanító-</a:t>
            </a:r>
            <a:r>
              <a:rPr lang="hu-HU" sz="1200" b="1" i="1" smtClean="0"/>
              <a:t>tanácsos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hu-HU" sz="1200" smtClean="0"/>
              <a:t>Ungváriné Bacskai Erika	                    4.c	tanító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hu-HU" sz="1200" smtClean="0"/>
              <a:t>Hajduné Gyarmathy Ilona	                    4.b	napközis nevelő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hu-HU" sz="1200" smtClean="0"/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hu-HU" sz="80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hu-HU" sz="1200" smtClean="0"/>
              <a:t>Bor Mihályné			mentortanár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67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67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3" dur="2000"/>
                                        <p:tgtEl>
                                          <p:spTgt spid="1167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8" dur="2000"/>
                                        <p:tgtEl>
                                          <p:spTgt spid="1167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1" dur="2000"/>
                                        <p:tgtEl>
                                          <p:spTgt spid="1167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4" dur="2000"/>
                                        <p:tgtEl>
                                          <p:spTgt spid="1167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7" dur="2000"/>
                                        <p:tgtEl>
                                          <p:spTgt spid="1167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0" dur="2000"/>
                                        <p:tgtEl>
                                          <p:spTgt spid="1167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3" dur="2000"/>
                                        <p:tgtEl>
                                          <p:spTgt spid="1167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6" dur="2000"/>
                                        <p:tgtEl>
                                          <p:spTgt spid="1167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3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9" dur="2000"/>
                                        <p:tgtEl>
                                          <p:spTgt spid="11673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3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42" dur="2000"/>
                                        <p:tgtEl>
                                          <p:spTgt spid="11673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3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45" dur="2000"/>
                                        <p:tgtEl>
                                          <p:spTgt spid="11673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3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48" dur="2000"/>
                                        <p:tgtEl>
                                          <p:spTgt spid="11673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39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51" dur="2000"/>
                                        <p:tgtEl>
                                          <p:spTgt spid="116739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39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54" dur="2000"/>
                                        <p:tgtEl>
                                          <p:spTgt spid="116739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39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57" dur="2000"/>
                                        <p:tgtEl>
                                          <p:spTgt spid="116739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39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60" dur="2000"/>
                                        <p:tgtEl>
                                          <p:spTgt spid="116739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39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63" dur="2000"/>
                                        <p:tgtEl>
                                          <p:spTgt spid="116739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39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66" dur="2000"/>
                                        <p:tgtEl>
                                          <p:spTgt spid="116739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3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69" dur="2000"/>
                                        <p:tgtEl>
                                          <p:spTgt spid="11673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39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2" dur="2000"/>
                                        <p:tgtEl>
                                          <p:spTgt spid="116739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673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2"/>
          <p:cNvSpPr>
            <a:spLocks noGrp="1" noChangeArrowheads="1"/>
          </p:cNvSpPr>
          <p:nvPr>
            <p:ph type="title"/>
          </p:nvPr>
        </p:nvSpPr>
        <p:spPr>
          <a:xfrm>
            <a:off x="1619250" y="333375"/>
            <a:ext cx="5937250" cy="900113"/>
          </a:xfrm>
        </p:spPr>
        <p:txBody>
          <a:bodyPr/>
          <a:lstStyle/>
          <a:p>
            <a:pPr eaLnBrk="1" hangingPunct="1">
              <a:defRPr/>
            </a:pPr>
            <a:r>
              <a:rPr lang="hu-HU" sz="4000" b="1" smtClean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Tantestületünk</a:t>
            </a:r>
            <a:r>
              <a:rPr lang="hu-HU" sz="4000" smtClean="0"/>
              <a:t/>
            </a:r>
            <a:br>
              <a:rPr lang="hu-HU" sz="4000" smtClean="0"/>
            </a:br>
            <a:r>
              <a:rPr lang="hu-HU" sz="2400" smtClean="0"/>
              <a:t>Pedagógusok</a:t>
            </a:r>
          </a:p>
        </p:txBody>
      </p:sp>
      <p:sp>
        <p:nvSpPr>
          <p:cNvPr id="1146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8975" y="1095375"/>
            <a:ext cx="7848600" cy="4600575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hu-HU" sz="1600" b="1" smtClean="0">
                <a:solidFill>
                  <a:srgbClr val="CC00CC"/>
                </a:solidFill>
              </a:rPr>
              <a:t>FELSŐ TAGOZAT</a:t>
            </a:r>
            <a:r>
              <a:rPr lang="hu-HU" sz="1200" b="1" smtClean="0"/>
              <a:t/>
            </a:r>
            <a:br>
              <a:rPr lang="hu-HU" sz="1200" b="1" smtClean="0"/>
            </a:br>
            <a:endParaRPr lang="hu-HU" sz="1200" b="1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hu-HU" sz="1200" b="1" smtClean="0"/>
              <a:t>Név	                                  szak: 	               O.f.</a:t>
            </a:r>
            <a:r>
              <a:rPr lang="hu-HU" sz="1200" smtClean="0"/>
              <a:t>	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hu-HU" sz="1200" smtClean="0"/>
              <a:t>Buda Barnáné                                   magyar-ének	  	  8.b                                 tanár                               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hu-HU" sz="1200" smtClean="0"/>
              <a:t>Schmidtné Kádár Andrea	                történelem-ének	  6.b	                    tanár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hu-HU" sz="1200" smtClean="0"/>
              <a:t>Fogarasiné Krámer Erzsébet            matematika-rajz	  	                    tanár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hu-HU" sz="1200" smtClean="0"/>
              <a:t>Nagy Edit		                testnevelés	 	  8.c	                    tanár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hu-HU" sz="1200" smtClean="0"/>
              <a:t>Dr.Kerekesné Kádár Mariann            magyar-földr.- tört.               7.b	                    tanár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hu-HU" sz="1200" smtClean="0"/>
              <a:t>Kosztik Andrea 	                angol	                                                           tanár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hu-HU" sz="1200" smtClean="0"/>
              <a:t>Kissné Jenei Éva	                mat.-fiz.-informatika	  	                   tanár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hu-HU" sz="1200" smtClean="0"/>
              <a:t>Kovácsné Bobik Mária	                biológia-technika                   6.a	                    tanár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hu-HU" sz="1200" smtClean="0"/>
              <a:t>Lászlóné Nagy Mária 	                angol - 		                                        tanár </a:t>
            </a:r>
            <a:r>
              <a:rPr lang="hu-HU" sz="1200" b="1" i="1" smtClean="0"/>
              <a:t>tanácsos</a:t>
            </a:r>
            <a:endParaRPr lang="hu-HU" sz="120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hu-HU" sz="1200" smtClean="0"/>
              <a:t>Losonczi Lászlóné	                földrajz-testnevelés             8.a                                  tanár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hu-HU" sz="1200" smtClean="0"/>
              <a:t>Nagyné Vass Emma	                angol	                                                            tanár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hu-HU" sz="1200" smtClean="0"/>
              <a:t>Gál Mariann	 	                angol		                                        tanár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hu-HU" sz="1200" smtClean="0"/>
              <a:t>Ráczné Cserés Erzsébet                 földrajz-testnevelés 	  7.c	                    tanár </a:t>
            </a:r>
            <a:r>
              <a:rPr lang="hu-HU" sz="1200" b="1" i="1" smtClean="0"/>
              <a:t>tanácsos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hu-HU" sz="1200" smtClean="0"/>
              <a:t>Gubacsiné Deme Katalin	               történelem		  5. a		tanár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hu-HU" sz="1200" smtClean="0"/>
              <a:t>Szabó Péterné                                testnevelés-gyógytestnevelés                                       tanár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hu-HU" sz="1200" smtClean="0"/>
              <a:t>Szekér Lászlóné	               biológia-testnevelés   	  5.b                                 tanár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hu-HU" sz="1200" smtClean="0"/>
              <a:t>Sziklainé Mándy Márta	               kémia-matematika	  7.a                                 tanár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hu-HU" sz="1200" smtClean="0"/>
              <a:t>Szűcs Attiláné	               angol	                                                            tanár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hu-HU" sz="1200" smtClean="0"/>
              <a:t>Tóth Zoltánné	               biológia-technika                     6.c                                 tanár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hu-HU" sz="1200" smtClean="0"/>
              <a:t>Veress Krisztina 	               magyar-ének                  	   	                    tanár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hu-HU" sz="1200" smtClean="0"/>
              <a:t>Ungvári Sándor                               földrajz-népművelés                5.évf.                            napközis nevelő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46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46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14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14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14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146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146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146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146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146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1146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146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146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146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146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146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146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146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146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1146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146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146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1146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146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146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1146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146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146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1146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1469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1469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11469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1469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1469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11469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11469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11469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11469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11469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11469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11469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11469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11469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0" dur="1000"/>
                                        <p:tgtEl>
                                          <p:spTgt spid="11469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1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114691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114691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5" dur="1000"/>
                                        <p:tgtEl>
                                          <p:spTgt spid="114691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1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114691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114691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0" dur="1000"/>
                                        <p:tgtEl>
                                          <p:spTgt spid="114691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1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114691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114691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5" dur="1000"/>
                                        <p:tgtEl>
                                          <p:spTgt spid="114691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1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114691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114691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0" dur="1000"/>
                                        <p:tgtEl>
                                          <p:spTgt spid="114691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1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114691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114691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5" dur="1000"/>
                                        <p:tgtEl>
                                          <p:spTgt spid="114691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1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8" dur="1000" fill="hold"/>
                                        <p:tgtEl>
                                          <p:spTgt spid="114691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1000" fill="hold"/>
                                        <p:tgtEl>
                                          <p:spTgt spid="114691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0" dur="1000"/>
                                        <p:tgtEl>
                                          <p:spTgt spid="114691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1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114691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114691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5" dur="1000"/>
                                        <p:tgtEl>
                                          <p:spTgt spid="114691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1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8" dur="1000" fill="hold"/>
                                        <p:tgtEl>
                                          <p:spTgt spid="114691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1000" fill="hold"/>
                                        <p:tgtEl>
                                          <p:spTgt spid="114691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0" dur="1000"/>
                                        <p:tgtEl>
                                          <p:spTgt spid="114691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1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3" dur="1000" fill="hold"/>
                                        <p:tgtEl>
                                          <p:spTgt spid="114691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1000" fill="hold"/>
                                        <p:tgtEl>
                                          <p:spTgt spid="114691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5" dur="1000"/>
                                        <p:tgtEl>
                                          <p:spTgt spid="114691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469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2" name="Rectangle 4"/>
          <p:cNvSpPr>
            <a:spLocks noGrp="1" noChangeArrowheads="1"/>
          </p:cNvSpPr>
          <p:nvPr>
            <p:ph type="title"/>
          </p:nvPr>
        </p:nvSpPr>
        <p:spPr>
          <a:xfrm>
            <a:off x="1116013" y="152400"/>
            <a:ext cx="6440487" cy="1331913"/>
          </a:xfrm>
        </p:spPr>
        <p:txBody>
          <a:bodyPr/>
          <a:lstStyle/>
          <a:p>
            <a:pPr eaLnBrk="1" hangingPunct="1">
              <a:defRPr/>
            </a:pPr>
            <a:r>
              <a:rPr lang="hu-HU" sz="4000" b="1" smtClean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 pedagógus munkát közvetlenül segítők</a:t>
            </a:r>
          </a:p>
        </p:txBody>
      </p:sp>
      <p:sp>
        <p:nvSpPr>
          <p:cNvPr id="89093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250825" y="1557338"/>
            <a:ext cx="4752975" cy="4608512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hu-HU" sz="2000" b="1" smtClean="0"/>
              <a:t>Könyvtáros:</a:t>
            </a:r>
            <a:r>
              <a:rPr lang="hu-HU" sz="2000" smtClean="0"/>
              <a:t>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hu-HU" sz="2000" smtClean="0"/>
              <a:t>Bodánszky Ágota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hu-HU" sz="2000" b="1" smtClean="0"/>
              <a:t>Szabadidő-szervező</a:t>
            </a:r>
            <a:r>
              <a:rPr lang="hu-HU" sz="2000" smtClean="0"/>
              <a:t>: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hu-HU" sz="1800" smtClean="0"/>
              <a:t>Nagy Edit, Schmidtné Kádár Andrea </a:t>
            </a:r>
            <a:endParaRPr lang="hu-HU" sz="2000" b="1" smtClean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hu-HU" sz="2000" b="1" smtClean="0"/>
              <a:t>Ifjúságvédelmi felelős</a:t>
            </a:r>
            <a:r>
              <a:rPr lang="hu-HU" sz="2000" smtClean="0"/>
              <a:t>: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hu-HU" sz="1800" smtClean="0"/>
              <a:t>Kovácsné Fizeli Tünde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hu-HU" sz="1800" smtClean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hu-HU" sz="600" smtClean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hu-HU" sz="1800" b="1" smtClean="0"/>
              <a:t>GYED-en, GYES-en lévő nevelők</a:t>
            </a:r>
            <a:r>
              <a:rPr lang="hu-HU" sz="2000" b="1" smtClean="0"/>
              <a:t>:</a:t>
            </a:r>
            <a:endParaRPr lang="hu-HU" sz="1800" smtClean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hu-HU" sz="1800" smtClean="0"/>
              <a:t>Kovácsné Jakubovics Krisztina</a:t>
            </a:r>
          </a:p>
        </p:txBody>
      </p:sp>
      <p:sp>
        <p:nvSpPr>
          <p:cNvPr id="89094" name="Rectangle 6"/>
          <p:cNvSpPr>
            <a:spLocks noGrp="1" noChangeArrowheads="1"/>
          </p:cNvSpPr>
          <p:nvPr>
            <p:ph type="body" sz="half" idx="2"/>
          </p:nvPr>
        </p:nvSpPr>
        <p:spPr>
          <a:xfrm>
            <a:off x="5003800" y="1989138"/>
            <a:ext cx="3556000" cy="36576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hu-HU" sz="2000" b="1" smtClean="0"/>
              <a:t>Logopédus</a:t>
            </a:r>
            <a:r>
              <a:rPr lang="hu-HU" sz="2000" smtClean="0"/>
              <a:t>: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hu-HU" sz="2000" smtClean="0"/>
              <a:t>    </a:t>
            </a:r>
            <a:r>
              <a:rPr lang="hu-HU" sz="1800" smtClean="0"/>
              <a:t>Mikó Boglárka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hu-HU" sz="1800" smtClean="0"/>
          </a:p>
          <a:p>
            <a:pPr eaLnBrk="1" hangingPunct="1">
              <a:lnSpc>
                <a:spcPct val="90000"/>
              </a:lnSpc>
            </a:pPr>
            <a:r>
              <a:rPr lang="hu-HU" sz="2000" b="1" smtClean="0"/>
              <a:t>Védőnő:</a:t>
            </a:r>
            <a:r>
              <a:rPr lang="hu-HU" sz="2000" smtClean="0"/>
              <a:t>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hu-HU" sz="2000" smtClean="0"/>
              <a:t>   Bodóné Jánvári Edit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hu-HU" sz="2000" smtClean="0"/>
          </a:p>
          <a:p>
            <a:pPr eaLnBrk="1" hangingPunct="1">
              <a:lnSpc>
                <a:spcPct val="90000"/>
              </a:lnSpc>
            </a:pPr>
            <a:endParaRPr lang="hu-HU" sz="600" smtClean="0"/>
          </a:p>
          <a:p>
            <a:pPr eaLnBrk="1" hangingPunct="1">
              <a:lnSpc>
                <a:spcPct val="90000"/>
              </a:lnSpc>
            </a:pPr>
            <a:r>
              <a:rPr lang="hu-HU" sz="2000" b="1" smtClean="0"/>
              <a:t>Iskolaorvos</a:t>
            </a:r>
            <a:r>
              <a:rPr lang="hu-HU" sz="2000" smtClean="0"/>
              <a:t>: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hu-HU" sz="2000" smtClean="0"/>
              <a:t>   Dr. Kántor Irén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890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1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1" dur="2000"/>
                                        <p:tgtEl>
                                          <p:spTgt spid="890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4" dur="2000"/>
                                        <p:tgtEl>
                                          <p:spTgt spid="8909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7" dur="2000"/>
                                        <p:tgtEl>
                                          <p:spTgt spid="8909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0" dur="2000"/>
                                        <p:tgtEl>
                                          <p:spTgt spid="8909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3" dur="2000"/>
                                        <p:tgtEl>
                                          <p:spTgt spid="8909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6" dur="2000"/>
                                        <p:tgtEl>
                                          <p:spTgt spid="8909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500"/>
                            </p:stCondLst>
                            <p:childTnLst>
                              <p:par>
                                <p:cTn id="28" presetID="7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1000" fill="hold"/>
                                        <p:tgtEl>
                                          <p:spTgt spid="8909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8909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7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1000" fill="hold"/>
                                        <p:tgtEl>
                                          <p:spTgt spid="8909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1000" fill="hold"/>
                                        <p:tgtEl>
                                          <p:spTgt spid="8909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3500"/>
                            </p:stCondLst>
                            <p:childTnLst>
                              <p:par>
                                <p:cTn id="37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890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890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890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890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890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890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890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890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890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8909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8909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8909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8909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8909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8909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8909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8909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8909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909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6870700" cy="1189038"/>
          </a:xfrm>
        </p:spPr>
        <p:txBody>
          <a:bodyPr/>
          <a:lstStyle/>
          <a:p>
            <a:pPr eaLnBrk="1" hangingPunct="1">
              <a:defRPr/>
            </a:pPr>
            <a:r>
              <a:rPr lang="hu-HU" b="1" smtClean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TÁRGYI FELTÉTELEINK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1258888"/>
            <a:ext cx="3771900" cy="4227512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hu-HU" sz="1800" smtClean="0"/>
              <a:t>Tantermeink száma:   32 db</a:t>
            </a:r>
          </a:p>
          <a:p>
            <a:pPr eaLnBrk="1" hangingPunct="1">
              <a:lnSpc>
                <a:spcPct val="80000"/>
              </a:lnSpc>
            </a:pPr>
            <a:r>
              <a:rPr lang="hu-HU" sz="1800" smtClean="0"/>
              <a:t>Ebből szaktanterem:    8 db</a:t>
            </a:r>
          </a:p>
          <a:p>
            <a:pPr eaLnBrk="1" hangingPunct="1">
              <a:lnSpc>
                <a:spcPct val="80000"/>
              </a:lnSpc>
            </a:pPr>
            <a:r>
              <a:rPr lang="hu-HU" sz="1800" smtClean="0"/>
              <a:t>4 nyelvi labor </a:t>
            </a:r>
          </a:p>
          <a:p>
            <a:pPr eaLnBrk="1" hangingPunct="1">
              <a:lnSpc>
                <a:spcPct val="80000"/>
              </a:lnSpc>
            </a:pPr>
            <a:r>
              <a:rPr lang="hu-HU" sz="1800" smtClean="0"/>
              <a:t>2 számítástechnikai labor</a:t>
            </a:r>
          </a:p>
          <a:p>
            <a:pPr eaLnBrk="1" hangingPunct="1">
              <a:lnSpc>
                <a:spcPct val="80000"/>
              </a:lnSpc>
            </a:pPr>
            <a:r>
              <a:rPr lang="hu-HU" sz="1800" smtClean="0"/>
              <a:t>Interaktív terem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hu-HU" sz="1800" smtClean="0"/>
          </a:p>
          <a:p>
            <a:pPr eaLnBrk="1" hangingPunct="1">
              <a:lnSpc>
                <a:spcPct val="80000"/>
              </a:lnSpc>
            </a:pPr>
            <a:r>
              <a:rPr lang="hu-HU" sz="1800" smtClean="0"/>
              <a:t>Tornacsarnok  600 férőhelyes lelátóval, 4 öltözővel</a:t>
            </a:r>
          </a:p>
          <a:p>
            <a:pPr eaLnBrk="1" hangingPunct="1">
              <a:lnSpc>
                <a:spcPct val="80000"/>
              </a:lnSpc>
            </a:pPr>
            <a:r>
              <a:rPr lang="hu-HU" sz="1800" smtClean="0"/>
              <a:t>Salakos futópálya</a:t>
            </a:r>
          </a:p>
          <a:p>
            <a:pPr eaLnBrk="1" hangingPunct="1">
              <a:lnSpc>
                <a:spcPct val="80000"/>
              </a:lnSpc>
            </a:pPr>
            <a:endParaRPr lang="hu-HU" sz="1800" smtClean="0"/>
          </a:p>
          <a:p>
            <a:pPr eaLnBrk="1" hangingPunct="1">
              <a:lnSpc>
                <a:spcPct val="80000"/>
              </a:lnSpc>
            </a:pPr>
            <a:r>
              <a:rPr lang="hu-HU" sz="1800" smtClean="0"/>
              <a:t>Könyvtár</a:t>
            </a:r>
          </a:p>
          <a:p>
            <a:pPr eaLnBrk="1" hangingPunct="1">
              <a:lnSpc>
                <a:spcPct val="80000"/>
              </a:lnSpc>
            </a:pPr>
            <a:r>
              <a:rPr lang="hu-HU" sz="1800" smtClean="0"/>
              <a:t>Stúdió</a:t>
            </a:r>
          </a:p>
          <a:p>
            <a:pPr eaLnBrk="1" hangingPunct="1">
              <a:lnSpc>
                <a:spcPct val="80000"/>
              </a:lnSpc>
            </a:pPr>
            <a:r>
              <a:rPr lang="hu-HU" sz="1800" smtClean="0"/>
              <a:t>Ebédlő</a:t>
            </a:r>
          </a:p>
          <a:p>
            <a:pPr eaLnBrk="1" hangingPunct="1">
              <a:lnSpc>
                <a:spcPct val="80000"/>
              </a:lnSpc>
            </a:pPr>
            <a:r>
              <a:rPr lang="hu-HU" sz="1800" smtClean="0"/>
              <a:t>Orvosi rendelő</a:t>
            </a:r>
          </a:p>
          <a:p>
            <a:pPr eaLnBrk="1" hangingPunct="1">
              <a:lnSpc>
                <a:spcPct val="80000"/>
              </a:lnSpc>
            </a:pPr>
            <a:endParaRPr lang="hu-HU" sz="1800" smtClean="0"/>
          </a:p>
        </p:txBody>
      </p:sp>
      <p:pic>
        <p:nvPicPr>
          <p:cNvPr id="41989" name="Picture 5" descr="P1000627"/>
          <p:cNvPicPr>
            <a:picLocks noGrp="1" noChangeAspect="1" noChangeArrowheads="1"/>
          </p:cNvPicPr>
          <p:nvPr>
            <p:ph type="clipArt" sz="half" idx="2"/>
          </p:nvPr>
        </p:nvPicPr>
        <p:blipFill>
          <a:blip r:embed="rId2" cstate="email"/>
          <a:srcRect/>
          <a:stretch>
            <a:fillRect/>
          </a:stretch>
        </p:blipFill>
        <p:spPr>
          <a:xfrm>
            <a:off x="4610100" y="2243138"/>
            <a:ext cx="3771900" cy="2828925"/>
          </a:xfrm>
        </p:spPr>
      </p:pic>
      <p:pic>
        <p:nvPicPr>
          <p:cNvPr id="41990" name="Picture 6" descr="P1010071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4859338" y="1484313"/>
            <a:ext cx="3867150" cy="515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991" name="Picture 7" descr="bemutató 007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4543425" y="1557338"/>
            <a:ext cx="4600575" cy="4797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992" name="Picture 8" descr="bemutató 009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4356100" y="1989138"/>
            <a:ext cx="4787900" cy="3724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419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1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1" dur="2000"/>
                                        <p:tgtEl>
                                          <p:spTgt spid="41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4" dur="2000"/>
                                        <p:tgtEl>
                                          <p:spTgt spid="419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500"/>
                            </p:stCondLst>
                            <p:childTnLst>
                              <p:par>
                                <p:cTn id="16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8" dur="2000"/>
                                        <p:tgtEl>
                                          <p:spTgt spid="41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4500"/>
                            </p:stCondLst>
                            <p:childTnLst>
                              <p:par>
                                <p:cTn id="20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41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6500"/>
                            </p:stCondLst>
                            <p:childTnLst>
                              <p:par>
                                <p:cTn id="24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6" dur="2000"/>
                                        <p:tgtEl>
                                          <p:spTgt spid="419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8500"/>
                            </p:stCondLst>
                            <p:childTnLst>
                              <p:par>
                                <p:cTn id="28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0" dur="2000"/>
                                        <p:tgtEl>
                                          <p:spTgt spid="419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3" dur="2000"/>
                                        <p:tgtEl>
                                          <p:spTgt spid="419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419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/>
                                        <p:tgtEl>
                                          <p:spTgt spid="419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9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00"/>
                            </p:stCondLst>
                            <p:childTnLst>
                              <p:par>
                                <p:cTn id="41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19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19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47" dur="2000"/>
                                        <p:tgtEl>
                                          <p:spTgt spid="419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1" dur="500"/>
                                        <p:tgtEl>
                                          <p:spTgt spid="4199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9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500"/>
                            </p:stCondLst>
                            <p:childTnLst>
                              <p:par>
                                <p:cTn id="54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4198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419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3" dur="500"/>
                                        <p:tgtEl>
                                          <p:spTgt spid="4199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9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500"/>
                            </p:stCondLst>
                            <p:childTnLst>
                              <p:par>
                                <p:cTn id="66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4198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1000"/>
                            </p:stCondLst>
                            <p:childTnLst>
                              <p:par>
                                <p:cTn id="70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4198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5" dur="2000"/>
                                        <p:tgtEl>
                                          <p:spTgt spid="419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3000"/>
                            </p:stCondLst>
                            <p:childTnLst>
                              <p:par>
                                <p:cTn id="77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4198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4198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98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ChangeArrowheads="1"/>
          </p:cNvSpPr>
          <p:nvPr>
            <p:ph type="title"/>
          </p:nvPr>
        </p:nvSpPr>
        <p:spPr>
          <a:xfrm>
            <a:off x="1403350" y="476250"/>
            <a:ext cx="6008688" cy="973138"/>
          </a:xfrm>
        </p:spPr>
        <p:txBody>
          <a:bodyPr/>
          <a:lstStyle/>
          <a:p>
            <a:pPr eaLnBrk="1" hangingPunct="1">
              <a:defRPr/>
            </a:pPr>
            <a:r>
              <a:rPr lang="hu-HU" sz="3600" b="1" smtClean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Évfolyamonkénti tanulólétszámunk</a:t>
            </a:r>
          </a:p>
        </p:txBody>
      </p:sp>
      <p:sp>
        <p:nvSpPr>
          <p:cNvPr id="911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4813"/>
            <a:ext cx="7696200" cy="4062412"/>
          </a:xfrm>
        </p:spPr>
        <p:txBody>
          <a:bodyPr/>
          <a:lstStyle/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hu-HU" sz="2800" b="1" smtClean="0">
                <a:solidFill>
                  <a:schemeClr val="tx2"/>
                </a:solidFill>
              </a:rPr>
              <a:t>   1-2. évfolyam</a:t>
            </a:r>
            <a:r>
              <a:rPr lang="hu-HU" sz="2800" smtClean="0"/>
              <a:t> </a:t>
            </a:r>
            <a:r>
              <a:rPr lang="hu-HU" sz="2400" smtClean="0"/>
              <a:t>( bevezető szakasz</a:t>
            </a:r>
            <a:r>
              <a:rPr lang="hu-HU" sz="2800" smtClean="0"/>
              <a:t>): 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hu-HU" sz="2800" b="1" smtClean="0">
                <a:solidFill>
                  <a:srgbClr val="3333CC"/>
                </a:solidFill>
              </a:rPr>
              <a:t>120 fő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hu-HU" sz="2800" b="1" smtClean="0">
                <a:solidFill>
                  <a:schemeClr val="tx2"/>
                </a:solidFill>
              </a:rPr>
              <a:t>3-4. évfolyam</a:t>
            </a:r>
            <a:r>
              <a:rPr lang="hu-HU" sz="2800" smtClean="0"/>
              <a:t> (</a:t>
            </a:r>
            <a:r>
              <a:rPr lang="hu-HU" sz="2400" smtClean="0"/>
              <a:t>kezdő szakasz</a:t>
            </a:r>
            <a:r>
              <a:rPr lang="hu-HU" sz="2800" smtClean="0"/>
              <a:t>):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hu-HU" sz="2800" b="1" smtClean="0">
                <a:solidFill>
                  <a:srgbClr val="3333CC"/>
                </a:solidFill>
              </a:rPr>
              <a:t>146 fő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hu-HU" sz="2800" b="1" smtClean="0">
                <a:solidFill>
                  <a:schemeClr val="tx2"/>
                </a:solidFill>
              </a:rPr>
              <a:t>   5-6. évfolyam</a:t>
            </a:r>
            <a:r>
              <a:rPr lang="hu-HU" sz="2800" smtClean="0"/>
              <a:t> ( </a:t>
            </a:r>
            <a:r>
              <a:rPr lang="hu-HU" sz="2400" smtClean="0"/>
              <a:t>alapozó szakasz</a:t>
            </a:r>
            <a:r>
              <a:rPr lang="hu-HU" sz="2800" smtClean="0"/>
              <a:t> ):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hu-HU" sz="2800" b="1" smtClean="0">
                <a:solidFill>
                  <a:srgbClr val="3333CC"/>
                </a:solidFill>
              </a:rPr>
              <a:t>153 fő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hu-HU" sz="2800" b="1" smtClean="0">
                <a:solidFill>
                  <a:schemeClr val="tx2"/>
                </a:solidFill>
              </a:rPr>
              <a:t>   7-8. évfolyam</a:t>
            </a:r>
            <a:r>
              <a:rPr lang="hu-HU" sz="2800" smtClean="0"/>
              <a:t> ( </a:t>
            </a:r>
            <a:r>
              <a:rPr lang="hu-HU" sz="2400" smtClean="0"/>
              <a:t>fejlesztő szakasz</a:t>
            </a:r>
            <a:r>
              <a:rPr lang="hu-HU" sz="2800" smtClean="0"/>
              <a:t>):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hu-HU" sz="2800" b="1" smtClean="0">
                <a:solidFill>
                  <a:srgbClr val="3333CC"/>
                </a:solidFill>
              </a:rPr>
              <a:t>155 fő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hu-HU" b="1" smtClean="0">
                <a:solidFill>
                  <a:schemeClr val="tx2"/>
                </a:solidFill>
              </a:rPr>
              <a:t>Összes tanulólétszám: 574</a:t>
            </a:r>
            <a:r>
              <a:rPr lang="hu-HU" sz="3600" b="1" smtClean="0">
                <a:solidFill>
                  <a:srgbClr val="3333CC"/>
                </a:solidFill>
              </a:rPr>
              <a:t> fő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11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11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911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1000"/>
                                        <p:tgtEl>
                                          <p:spTgt spid="911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1000"/>
                                        <p:tgtEl>
                                          <p:spTgt spid="911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3000"/>
                            </p:stCondLst>
                            <p:childTnLst>
                              <p:par>
                                <p:cTn id="18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1000"/>
                                        <p:tgtEl>
                                          <p:spTgt spid="911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1000"/>
                                        <p:tgtEl>
                                          <p:spTgt spid="911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000"/>
                            </p:stCondLst>
                            <p:childTnLst>
                              <p:par>
                                <p:cTn id="2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1000"/>
                                        <p:tgtEl>
                                          <p:spTgt spid="911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" dur="1000"/>
                                        <p:tgtEl>
                                          <p:spTgt spid="911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0"/>
                            </p:stCondLst>
                            <p:childTnLst>
                              <p:par>
                                <p:cTn id="32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4" dur="1000"/>
                                        <p:tgtEl>
                                          <p:spTgt spid="911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1000"/>
                                        <p:tgtEl>
                                          <p:spTgt spid="911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6000"/>
                            </p:stCondLst>
                            <p:childTnLst>
                              <p:par>
                                <p:cTn id="39" presetID="7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0" fill="hold"/>
                                        <p:tgtEl>
                                          <p:spTgt spid="911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0" fill="hold"/>
                                        <p:tgtEl>
                                          <p:spTgt spid="911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1138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</p:tagLst>
</file>

<file path=ppt/theme/theme1.xml><?xml version="1.0" encoding="utf-8"?>
<a:theme xmlns:a="http://schemas.openxmlformats.org/drawingml/2006/main" name="Zsírkréták">
  <a:themeElements>
    <a:clrScheme name="Zsírkréták 1">
      <a:dk1>
        <a:srgbClr val="000000"/>
      </a:dk1>
      <a:lt1>
        <a:srgbClr val="FFFFFF"/>
      </a:lt1>
      <a:dk2>
        <a:srgbClr val="FF0000"/>
      </a:dk2>
      <a:lt2>
        <a:srgbClr val="FFB800"/>
      </a:lt2>
      <a:accent1>
        <a:srgbClr val="FFEF66"/>
      </a:accent1>
      <a:accent2>
        <a:srgbClr val="000000"/>
      </a:accent2>
      <a:accent3>
        <a:srgbClr val="FFFFFF"/>
      </a:accent3>
      <a:accent4>
        <a:srgbClr val="000000"/>
      </a:accent4>
      <a:accent5>
        <a:srgbClr val="FFF6B8"/>
      </a:accent5>
      <a:accent6>
        <a:srgbClr val="000000"/>
      </a:accent6>
      <a:hlink>
        <a:srgbClr val="00B200"/>
      </a:hlink>
      <a:folHlink>
        <a:srgbClr val="703DFF"/>
      </a:folHlink>
    </a:clrScheme>
    <a:fontScheme name="Zsírkréták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Zsírkréták 1">
        <a:dk1>
          <a:srgbClr val="000000"/>
        </a:dk1>
        <a:lt1>
          <a:srgbClr val="FFFFFF"/>
        </a:lt1>
        <a:dk2>
          <a:srgbClr val="FF0000"/>
        </a:dk2>
        <a:lt2>
          <a:srgbClr val="FFB800"/>
        </a:lt2>
        <a:accent1>
          <a:srgbClr val="FFEF66"/>
        </a:accent1>
        <a:accent2>
          <a:srgbClr val="000000"/>
        </a:accent2>
        <a:accent3>
          <a:srgbClr val="FFFFFF"/>
        </a:accent3>
        <a:accent4>
          <a:srgbClr val="000000"/>
        </a:accent4>
        <a:accent5>
          <a:srgbClr val="FFF6B8"/>
        </a:accent5>
        <a:accent6>
          <a:srgbClr val="000000"/>
        </a:accent6>
        <a:hlink>
          <a:srgbClr val="00B200"/>
        </a:hlink>
        <a:folHlink>
          <a:srgbClr val="703D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Zsírkréták 2">
        <a:dk1>
          <a:srgbClr val="000000"/>
        </a:dk1>
        <a:lt1>
          <a:srgbClr val="FFFFFF"/>
        </a:lt1>
        <a:dk2>
          <a:srgbClr val="000000"/>
        </a:dk2>
        <a:lt2>
          <a:srgbClr val="99CCFF"/>
        </a:lt2>
        <a:accent1>
          <a:srgbClr val="CCCCFF"/>
        </a:accent1>
        <a:accent2>
          <a:srgbClr val="000066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00005C"/>
        </a:accent6>
        <a:hlink>
          <a:srgbClr val="00B200"/>
        </a:hlink>
        <a:folHlink>
          <a:srgbClr val="CCFF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Zsírkréták 3">
        <a:dk1>
          <a:srgbClr val="000000"/>
        </a:dk1>
        <a:lt1>
          <a:srgbClr val="FFFFFF"/>
        </a:lt1>
        <a:dk2>
          <a:srgbClr val="000000"/>
        </a:dk2>
        <a:lt2>
          <a:srgbClr val="3399FF"/>
        </a:lt2>
        <a:accent1>
          <a:srgbClr val="CCECFF"/>
        </a:accent1>
        <a:accent2>
          <a:srgbClr val="008080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007373"/>
        </a:accent6>
        <a:hlink>
          <a:srgbClr val="009999"/>
        </a:hlink>
        <a:folHlink>
          <a:srgbClr val="33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Zsírkréták 4">
        <a:dk1>
          <a:srgbClr val="808000"/>
        </a:dk1>
        <a:lt1>
          <a:srgbClr val="FFFFFF"/>
        </a:lt1>
        <a:dk2>
          <a:srgbClr val="336600"/>
        </a:dk2>
        <a:lt2>
          <a:srgbClr val="FFFFFF"/>
        </a:lt2>
        <a:accent1>
          <a:srgbClr val="99CC00"/>
        </a:accent1>
        <a:accent2>
          <a:srgbClr val="003300"/>
        </a:accent2>
        <a:accent3>
          <a:srgbClr val="ADB8AA"/>
        </a:accent3>
        <a:accent4>
          <a:srgbClr val="DADADA"/>
        </a:accent4>
        <a:accent5>
          <a:srgbClr val="CAE2AA"/>
        </a:accent5>
        <a:accent6>
          <a:srgbClr val="002D00"/>
        </a:accent6>
        <a:hlink>
          <a:srgbClr val="CCCC00"/>
        </a:hlink>
        <a:folHlink>
          <a:srgbClr val="CCFF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Zsírkréták 5">
        <a:dk1>
          <a:srgbClr val="808080"/>
        </a:dk1>
        <a:lt1>
          <a:srgbClr val="FFFFFF"/>
        </a:lt1>
        <a:dk2>
          <a:srgbClr val="003366"/>
        </a:dk2>
        <a:lt2>
          <a:srgbClr val="CCECFF"/>
        </a:lt2>
        <a:accent1>
          <a:srgbClr val="33CCCC"/>
        </a:accent1>
        <a:accent2>
          <a:srgbClr val="006699"/>
        </a:accent2>
        <a:accent3>
          <a:srgbClr val="AAADB8"/>
        </a:accent3>
        <a:accent4>
          <a:srgbClr val="DADADA"/>
        </a:accent4>
        <a:accent5>
          <a:srgbClr val="ADE2E2"/>
        </a:accent5>
        <a:accent6>
          <a:srgbClr val="005C8A"/>
        </a:accent6>
        <a:hlink>
          <a:srgbClr val="00FFFF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Zsírkréták 6">
        <a:dk1>
          <a:srgbClr val="6666FF"/>
        </a:dk1>
        <a:lt1>
          <a:srgbClr val="FFFFFF"/>
        </a:lt1>
        <a:dk2>
          <a:srgbClr val="000066"/>
        </a:dk2>
        <a:lt2>
          <a:srgbClr val="FFFFFF"/>
        </a:lt2>
        <a:accent1>
          <a:srgbClr val="33CCFF"/>
        </a:accent1>
        <a:accent2>
          <a:srgbClr val="0000FF"/>
        </a:accent2>
        <a:accent3>
          <a:srgbClr val="AAAAB8"/>
        </a:accent3>
        <a:accent4>
          <a:srgbClr val="DADADA"/>
        </a:accent4>
        <a:accent5>
          <a:srgbClr val="ADE2FF"/>
        </a:accent5>
        <a:accent6>
          <a:srgbClr val="0000E7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Zsírkréták 7">
        <a:dk1>
          <a:srgbClr val="000000"/>
        </a:dk1>
        <a:lt1>
          <a:srgbClr val="FFFFFF"/>
        </a:lt1>
        <a:dk2>
          <a:srgbClr val="800080"/>
        </a:dk2>
        <a:lt2>
          <a:srgbClr val="FFFFFF"/>
        </a:lt2>
        <a:accent1>
          <a:srgbClr val="CC66FF"/>
        </a:accent1>
        <a:accent2>
          <a:srgbClr val="990099"/>
        </a:accent2>
        <a:accent3>
          <a:srgbClr val="C0AAC0"/>
        </a:accent3>
        <a:accent4>
          <a:srgbClr val="DADADA"/>
        </a:accent4>
        <a:accent5>
          <a:srgbClr val="E2B8FF"/>
        </a:accent5>
        <a:accent6>
          <a:srgbClr val="8A008A"/>
        </a:accent6>
        <a:hlink>
          <a:srgbClr val="FF9900"/>
        </a:hlink>
        <a:folHlink>
          <a:srgbClr val="FF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Zsírkréták 8">
        <a:dk1>
          <a:srgbClr val="FF3300"/>
        </a:dk1>
        <a:lt1>
          <a:srgbClr val="FFFFFF"/>
        </a:lt1>
        <a:dk2>
          <a:srgbClr val="800000"/>
        </a:dk2>
        <a:lt2>
          <a:srgbClr val="FFFFCC"/>
        </a:lt2>
        <a:accent1>
          <a:srgbClr val="FF7C80"/>
        </a:accent1>
        <a:accent2>
          <a:srgbClr val="990000"/>
        </a:accent2>
        <a:accent3>
          <a:srgbClr val="C0AAAA"/>
        </a:accent3>
        <a:accent4>
          <a:srgbClr val="DADADA"/>
        </a:accent4>
        <a:accent5>
          <a:srgbClr val="FFBFC0"/>
        </a:accent5>
        <a:accent6>
          <a:srgbClr val="8A0000"/>
        </a:accent6>
        <a:hlink>
          <a:srgbClr val="FF66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Crayons</Template>
  <TotalTime>2854</TotalTime>
  <Words>769</Words>
  <Application>Microsoft Office PowerPoint</Application>
  <PresentationFormat>Presentación en pantalla (4:3)</PresentationFormat>
  <Paragraphs>289</Paragraphs>
  <Slides>27</Slides>
  <Notes>0</Notes>
  <HiddenSlides>2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27</vt:i4>
      </vt:variant>
    </vt:vector>
  </HeadingPairs>
  <TitlesOfParts>
    <vt:vector size="34" baseType="lpstr">
      <vt:lpstr>Comic Sans MS</vt:lpstr>
      <vt:lpstr>Arial</vt:lpstr>
      <vt:lpstr>Calibri</vt:lpstr>
      <vt:lpstr>Verdana</vt:lpstr>
      <vt:lpstr>Times New Roman CE</vt:lpstr>
      <vt:lpstr>Times New Roman</vt:lpstr>
      <vt:lpstr>Zsírkréták</vt:lpstr>
      <vt:lpstr>„Az iskola dolga, hogy megtaníttassa velünk, hogyan kell tanulni,  hogy felkeltse a tudás iránti étvágyunkat, hogy megtanítson bennünket a jól végzett munka örömére és az alkotás izgalmára, hogy megtanítson szeretni, azt amit csinálunk, és hogy segítsen megtalálni azt, amit szeretünk csinálni.”                                             ( Szent-Györgyi Albert ) </vt:lpstr>
      <vt:lpstr>Tantestületünk Vezetőség</vt:lpstr>
      <vt:lpstr>1. évfolyam  2010/2011-es tanév</vt:lpstr>
      <vt:lpstr>Munkaközösségeink</vt:lpstr>
      <vt:lpstr>Tantestületünk Pedagógusok</vt:lpstr>
      <vt:lpstr>Tantestületünk Pedagógusok</vt:lpstr>
      <vt:lpstr>A pedagógus munkát közvetlenül segítők</vt:lpstr>
      <vt:lpstr>TÁRGYI FELTÉTELEINK</vt:lpstr>
      <vt:lpstr>Évfolyamonkénti tanulólétszámunk</vt:lpstr>
      <vt:lpstr>TAGOZATAINK</vt:lpstr>
      <vt:lpstr>TAGOZATAINK</vt:lpstr>
      <vt:lpstr>Diapositiva 12</vt:lpstr>
      <vt:lpstr>Diapositiva 13</vt:lpstr>
      <vt:lpstr>Diapositiva 14</vt:lpstr>
      <vt:lpstr>EREDMÉNYEINK</vt:lpstr>
      <vt:lpstr>VERSENYEREDMÉNYEINK</vt:lpstr>
      <vt:lpstr>VERSENYEREDMÉNYEINK</vt:lpstr>
      <vt:lpstr>VERSENYEREDMÉNYEINK</vt:lpstr>
      <vt:lpstr>8. évfolyam beiskolázása 100%-os</vt:lpstr>
      <vt:lpstr>Továbbtanulási megoszlás iskolatípusonként a korábbi években</vt:lpstr>
      <vt:lpstr>Továbbtanulási megoszlás középiskolánként  2010-ben</vt:lpstr>
      <vt:lpstr>GYÓGYTESTNEVELÉS</vt:lpstr>
      <vt:lpstr>TANÓRÁN KÍVÜLI FOGLALKOZÁSOK</vt:lpstr>
      <vt:lpstr>RENDEZVÉNYEINKBŐL…</vt:lpstr>
      <vt:lpstr>Az iskolai munkát segítő civil szervezetek</vt:lpstr>
      <vt:lpstr>Az iskola alapdokumentumai</vt:lpstr>
      <vt:lpstr>Köszönjük megtisztelő  figyelmüket!</vt:lpstr>
    </vt:vector>
  </TitlesOfParts>
  <Company>Suli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BEM JÓZSEF ÁLTALÁNOS ISKOLA NYÍREGYHÁZA</dc:title>
  <dc:creator>IGH</dc:creator>
  <cp:lastModifiedBy>RAMON</cp:lastModifiedBy>
  <cp:revision>56</cp:revision>
  <dcterms:created xsi:type="dcterms:W3CDTF">2007-02-12T14:08:53Z</dcterms:created>
  <dcterms:modified xsi:type="dcterms:W3CDTF">2012-05-06T17:32:56Z</dcterms:modified>
</cp:coreProperties>
</file>